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6" r:id="rId10"/>
    <p:sldId id="267" r:id="rId11"/>
    <p:sldId id="257" r:id="rId12"/>
    <p:sldId id="258" r:id="rId13"/>
    <p:sldId id="259" r:id="rId14"/>
    <p:sldId id="261" r:id="rId15"/>
    <p:sldId id="278" r:id="rId16"/>
    <p:sldId id="279" r:id="rId17"/>
    <p:sldId id="266" r:id="rId18"/>
    <p:sldId id="280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0" autoAdjust="0"/>
  </p:normalViewPr>
  <p:slideViewPr>
    <p:cSldViewPr>
      <p:cViewPr varScale="1">
        <p:scale>
          <a:sx n="77" d="100"/>
          <a:sy n="77" d="100"/>
        </p:scale>
        <p:origin x="3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2BCAC-9AEF-483D-B4DD-C203CC90B0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33C32-9825-441E-86B8-2DECF379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D125D-189E-4C25-87F0-35FBEEBA13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D125D-189E-4C25-87F0-35FBEEBA13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3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33C32-9825-441E-86B8-2DECF37952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D125D-189E-4C25-87F0-35FBEEBA13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D9185F-EFA1-4590-8A68-E708E649C21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CE213F-1FA1-4357-B8EF-1B9390A1BA9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legereadiness.collegeboard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anjitasabnis@iswkoman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fshanshariff@iswkoman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82091"/>
            <a:ext cx="8534400" cy="1320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 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4294967295"/>
          </p:nvPr>
        </p:nvSpPr>
        <p:spPr>
          <a:xfrm>
            <a:off x="1770645" y="1600200"/>
            <a:ext cx="5163555" cy="1469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DD21AC"/>
                </a:solidFill>
              </a:rPr>
              <a:t>2017-18</a:t>
            </a:r>
            <a:endParaRPr lang="en-US" sz="6600" b="1" dirty="0">
              <a:solidFill>
                <a:srgbClr val="DD21A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0" t="24444"/>
          <a:stretch/>
        </p:blipFill>
        <p:spPr>
          <a:xfrm>
            <a:off x="1143000" y="1440402"/>
            <a:ext cx="6781800" cy="5449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122" y="567676"/>
            <a:ext cx="4800600" cy="12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yellow templat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3434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Algerian" pitchFamily="82" charset="0"/>
              </a:rPr>
              <a:t>Scholastic Aptitude Test (SAT</a:t>
            </a:r>
            <a:r>
              <a:rPr lang="en-US" sz="3200" b="1" dirty="0" smtClean="0">
                <a:solidFill>
                  <a:schemeClr val="tx1"/>
                </a:solidFill>
                <a:latin typeface="Algerian" pitchFamily="82" charset="0"/>
              </a:rPr>
              <a:t>)</a:t>
            </a:r>
          </a:p>
          <a:p>
            <a:r>
              <a:rPr lang="en-US" sz="3200" b="1" dirty="0">
                <a:solidFill>
                  <a:schemeClr val="tx1"/>
                </a:solidFill>
                <a:latin typeface="Algerian" pitchFamily="82" charset="0"/>
              </a:rPr>
              <a:t>Direct Admissions to students abroad (DASA</a:t>
            </a:r>
            <a:r>
              <a:rPr lang="en-US" sz="3200" b="1" dirty="0" smtClean="0">
                <a:solidFill>
                  <a:schemeClr val="tx1"/>
                </a:solidFill>
                <a:latin typeface="Algerian" pitchFamily="82" charset="0"/>
              </a:rPr>
              <a:t>).</a:t>
            </a:r>
          </a:p>
          <a:p>
            <a:r>
              <a:rPr lang="en-US" sz="3200" b="1" dirty="0">
                <a:solidFill>
                  <a:schemeClr val="tx1"/>
                </a:solidFill>
                <a:latin typeface="Algerian" pitchFamily="82" charset="0"/>
              </a:rPr>
              <a:t>Entrance Exams in INDIA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Key Points</a:t>
            </a:r>
            <a:endParaRPr lang="en-US" sz="48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143000"/>
            <a:ext cx="76962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latin typeface="Algerian" pitchFamily="82" charset="0"/>
              </a:rPr>
              <a:t>Significance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Scholastic Assessment Test</a:t>
            </a:r>
            <a:r>
              <a:rPr lang="en-US" sz="2800" dirty="0"/>
              <a:t> (</a:t>
            </a:r>
            <a:r>
              <a:rPr lang="en-US" sz="2800" b="1" dirty="0"/>
              <a:t>SAT</a:t>
            </a:r>
            <a:r>
              <a:rPr lang="en-US" sz="2800" dirty="0"/>
              <a:t>) </a:t>
            </a:r>
            <a:r>
              <a:rPr lang="en-US" sz="2800" b="1" dirty="0">
                <a:solidFill>
                  <a:schemeClr val="tx1"/>
                </a:solidFill>
              </a:rPr>
              <a:t>is an entrance </a:t>
            </a:r>
            <a:r>
              <a:rPr lang="en-US" sz="2800" b="1" dirty="0"/>
              <a:t>exam</a:t>
            </a:r>
            <a:r>
              <a:rPr lang="en-US" sz="2800" dirty="0"/>
              <a:t> </a:t>
            </a:r>
            <a:r>
              <a:rPr lang="en-US" sz="2800" b="1" dirty="0">
                <a:solidFill>
                  <a:schemeClr val="tx1"/>
                </a:solidFill>
              </a:rPr>
              <a:t>used by most colleges and universities in the US, Canada as well as other countries to select students for admissions to undergraduate courses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Direct Admissions to students abroad </a:t>
            </a:r>
            <a:r>
              <a:rPr lang="en-US" sz="2800" b="1" dirty="0" smtClean="0"/>
              <a:t>(DASA).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Scholastic Aptitude Test (SAT)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52600"/>
            <a:ext cx="6858000" cy="4648200"/>
          </a:xfrm>
        </p:spPr>
        <p:txBody>
          <a:bodyPr anchor="ctr"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Eligibility : NRIs </a:t>
            </a:r>
            <a:r>
              <a:rPr lang="en-US" sz="2800" b="1" dirty="0">
                <a:solidFill>
                  <a:schemeClr val="tx1"/>
                </a:solidFill>
              </a:rPr>
              <a:t>(Non Resident Indian), foreign nationals and PIOs (Person of Indian Origin) are eligible for the DASA scheme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u="sng" dirty="0" smtClean="0">
                <a:solidFill>
                  <a:schemeClr val="tx1"/>
                </a:solidFill>
              </a:rPr>
              <a:t>Requirements</a:t>
            </a:r>
            <a:r>
              <a:rPr lang="en-US" sz="2800" b="1" dirty="0" smtClean="0">
                <a:solidFill>
                  <a:schemeClr val="tx1"/>
                </a:solidFill>
              </a:rPr>
              <a:t>: SAT 2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Subjects: Physics, Chemistry, Mathematics.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Min SAT Score: 1440/ 2400(conditions applied).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8328"/>
            <a:ext cx="8839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Direct Admissions to students abroad </a:t>
            </a:r>
            <a:r>
              <a:rPr lang="en-US" b="1" dirty="0" smtClean="0">
                <a:solidFill>
                  <a:schemeClr val="tx1"/>
                </a:solidFill>
                <a:latin typeface="Algerian" pitchFamily="82" charset="0"/>
              </a:rPr>
              <a:t>(DASA)</a:t>
            </a:r>
            <a:r>
              <a:rPr lang="en-US" b="1" dirty="0" smtClean="0">
                <a:latin typeface="Algerian" pitchFamily="82" charset="0"/>
              </a:rPr>
              <a:t/>
            </a:r>
            <a:br>
              <a:rPr lang="en-US" b="1" dirty="0" smtClean="0">
                <a:latin typeface="Algerian" pitchFamily="82" charset="0"/>
              </a:rPr>
            </a:b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410" y="1676400"/>
            <a:ext cx="6648189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b="1" dirty="0" smtClean="0">
                <a:latin typeface="Algerian" pitchFamily="82" charset="0"/>
              </a:rPr>
              <a:t>Application</a:t>
            </a:r>
            <a:endParaRPr lang="en-US" b="1" dirty="0" smtClean="0">
              <a:latin typeface="Algerian" pitchFamily="82" charset="0"/>
            </a:endParaRPr>
          </a:p>
          <a:p>
            <a:pPr marL="0" indent="0">
              <a:buNone/>
            </a:pPr>
            <a:r>
              <a:rPr lang="en-US" sz="2800" dirty="0" smtClean="0"/>
              <a:t>Website: </a:t>
            </a:r>
            <a:r>
              <a:rPr lang="en-US" sz="2800" dirty="0" smtClean="0">
                <a:hlinkClick r:id="rId4"/>
              </a:rPr>
              <a:t>https://collegereadiness.collegeboard.org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Eligibility: grade XI and XII.</a:t>
            </a:r>
          </a:p>
          <a:p>
            <a:pPr marL="0" indent="0">
              <a:buNone/>
            </a:pPr>
            <a:r>
              <a:rPr lang="en-US" sz="2800" dirty="0" smtClean="0"/>
              <a:t>School code: </a:t>
            </a:r>
          </a:p>
          <a:p>
            <a:pPr marL="0" indent="0">
              <a:buNone/>
            </a:pPr>
            <a:r>
              <a:rPr lang="en-US" sz="2800" dirty="0" smtClean="0"/>
              <a:t>Indian School Al </a:t>
            </a:r>
            <a:r>
              <a:rPr lang="en-US" sz="2800" dirty="0" err="1"/>
              <a:t>W</a:t>
            </a:r>
            <a:r>
              <a:rPr lang="en-US" sz="2800" dirty="0" err="1" smtClean="0"/>
              <a:t>adi</a:t>
            </a:r>
            <a:r>
              <a:rPr lang="en-US" sz="2800" dirty="0" smtClean="0"/>
              <a:t> </a:t>
            </a:r>
            <a:r>
              <a:rPr lang="en-US" sz="2800" dirty="0" smtClean="0"/>
              <a:t>Al </a:t>
            </a:r>
            <a:r>
              <a:rPr lang="en-US" sz="2800" dirty="0" err="1"/>
              <a:t>K</a:t>
            </a:r>
            <a:r>
              <a:rPr lang="en-US" sz="2800" dirty="0" err="1" smtClean="0"/>
              <a:t>abir</a:t>
            </a:r>
            <a:r>
              <a:rPr lang="en-US" sz="2800" dirty="0" smtClean="0"/>
              <a:t>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688002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Scholastic Aptitude Test (SAT)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Dates 2018</a:t>
            </a:r>
          </a:p>
          <a:p>
            <a:endParaRPr lang="en-US" dirty="0"/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AT International Registration | SAT Suite of Assessments – The College Board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2136" r="30000" b="6659"/>
          <a:stretch/>
        </p:blipFill>
        <p:spPr>
          <a:xfrm>
            <a:off x="2136774" y="838200"/>
            <a:ext cx="6778626" cy="5652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46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SAT Exam Dates 2018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3124200"/>
            <a:ext cx="75438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 </a:t>
            </a:r>
            <a:r>
              <a:rPr lang="en-US" sz="4400" b="1" dirty="0" smtClean="0"/>
              <a:t>In-house Events</a:t>
            </a:r>
          </a:p>
          <a:p>
            <a:r>
              <a:rPr lang="en-US" sz="4400" b="1" dirty="0" smtClean="0"/>
              <a:t>Career seminar</a:t>
            </a:r>
          </a:p>
          <a:p>
            <a:r>
              <a:rPr lang="en-GB" sz="4400" b="1" dirty="0" smtClean="0"/>
              <a:t>Substance abuse awareness</a:t>
            </a:r>
            <a:endParaRPr lang="en-US" sz="44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34636"/>
            <a:ext cx="4495800" cy="28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838200"/>
          </a:xfrm>
        </p:spPr>
        <p:txBody>
          <a:bodyPr/>
          <a:lstStyle/>
          <a:p>
            <a:pPr algn="ctr"/>
            <a:r>
              <a:rPr lang="en-US" b="1" dirty="0" smtClean="0"/>
              <a:t>Parents’ </a:t>
            </a:r>
            <a:r>
              <a:rPr lang="en-US" b="1" dirty="0" smtClean="0"/>
              <a:t>Referral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67699" y="1676400"/>
            <a:ext cx="3886200" cy="38807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Study skills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Grades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Inattentiveness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School dislike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Relationship with teachers/parents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Relationship with peers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Adjustment in school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Adjustment at home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Career concerns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Exam stress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40748" y="2356600"/>
            <a:ext cx="3505200" cy="427577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Self esteem/Confidence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Anger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Bullying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Family issues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Unhealthy/Unsafe choices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Grief/Loss of a loved 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Obsessions/Compulsions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1"/>
                </a:solidFill>
              </a:rPr>
              <a:t>Isolation/Social withdrawal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60310"/>
            <a:ext cx="2411798" cy="19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mail box templates for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16"/>
            <a:ext cx="914400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90258">
            <a:off x="1595391" y="3492584"/>
            <a:ext cx="6366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hlinkClick r:id="rId3"/>
              </a:rPr>
              <a:t>ranjitasabnis@iswkoman.com</a:t>
            </a:r>
            <a:endParaRPr lang="en-US" sz="3600" b="1" dirty="0" smtClean="0"/>
          </a:p>
          <a:p>
            <a:endParaRPr lang="en-US" sz="3600" b="1" dirty="0" smtClean="0">
              <a:hlinkClick r:id="rId4"/>
            </a:endParaRPr>
          </a:p>
          <a:p>
            <a:r>
              <a:rPr lang="en-US" sz="3600" b="1" dirty="0" smtClean="0">
                <a:hlinkClick r:id="rId4"/>
              </a:rPr>
              <a:t>afshanshariff@iswkoman.com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21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52959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21" t="-3334" r="-6521" b="23332"/>
          <a:stretch/>
        </p:blipFill>
        <p:spPr>
          <a:xfrm>
            <a:off x="1390650" y="9525"/>
            <a:ext cx="714081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4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295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What we offer: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24000"/>
            <a:ext cx="4816672" cy="48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752600"/>
            <a:ext cx="4572000" cy="48005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Individual Counselling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Group Counselling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Career Guidance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Psychometric Assessments and Remedial sessions for students with special needs.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Workshops/Seminars/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Awareness programs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181601" cy="464424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600" dirty="0" smtClean="0"/>
              <a:t>Areas focused on: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</a:rPr>
              <a:t>Academic difficulties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/>
              <a:t>Attention Enhancement</a:t>
            </a:r>
            <a:endParaRPr lang="en-US" sz="3600" b="1" dirty="0"/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/>
              <a:t>Self </a:t>
            </a:r>
            <a:r>
              <a:rPr lang="en-US" sz="3600" b="1" dirty="0"/>
              <a:t>–Esteem </a:t>
            </a:r>
            <a:r>
              <a:rPr lang="en-US" sz="3600" b="1" dirty="0" smtClean="0"/>
              <a:t>Development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/>
              <a:t>Emotional regulation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/>
              <a:t>Anger management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</a:rPr>
              <a:t>Study skills and Time management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/>
              <a:t>Stress/Anxiety management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/>
              <a:t>Abuse</a:t>
            </a:r>
          </a:p>
          <a:p>
            <a:pPr algn="just">
              <a:buFont typeface="Wingdings" pitchFamily="2" charset="2"/>
              <a:buChar char="Ø"/>
            </a:pPr>
            <a:endParaRPr lang="en-US" sz="3600" dirty="0" smtClean="0"/>
          </a:p>
          <a:p>
            <a:pPr algn="just">
              <a:buFont typeface="Wingdings" pitchFamily="2" charset="2"/>
              <a:buChar char="Ø"/>
            </a:pPr>
            <a:endParaRPr lang="en-US" sz="3600" dirty="0"/>
          </a:p>
          <a:p>
            <a:pPr algn="just">
              <a:buFont typeface="Wingdings" pitchFamily="2" charset="2"/>
              <a:buChar char="Ø"/>
            </a:pPr>
            <a:endParaRPr lang="en-US" sz="3600" dirty="0"/>
          </a:p>
          <a:p>
            <a:pPr algn="just">
              <a:buFont typeface="Wingdings" pitchFamily="2" charset="2"/>
              <a:buChar char="Ø"/>
            </a:pPr>
            <a:endParaRPr lang="en-US" sz="3600" dirty="0" smtClean="0"/>
          </a:p>
          <a:p>
            <a:pPr algn="just"/>
            <a:endParaRPr lang="en-US" sz="4400" dirty="0" smtClean="0"/>
          </a:p>
          <a:p>
            <a:pPr algn="just"/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228600"/>
            <a:ext cx="4267200" cy="1379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4625" y="1730991"/>
            <a:ext cx="3657600" cy="536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Problem Solving and Decision </a:t>
            </a:r>
            <a:r>
              <a:rPr lang="en-US" sz="2800" b="1" dirty="0" smtClean="0">
                <a:solidFill>
                  <a:srgbClr val="C00000"/>
                </a:solidFill>
              </a:rPr>
              <a:t>making</a:t>
            </a:r>
          </a:p>
          <a:p>
            <a:pPr marL="457200" lvl="0" indent="-4572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Coping 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skills</a:t>
            </a:r>
          </a:p>
          <a:p>
            <a:pPr marL="457200" lvl="0" indent="-4572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Family issues</a:t>
            </a:r>
          </a:p>
          <a:p>
            <a:pPr marL="457200" lvl="0" indent="-4572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Self awareness</a:t>
            </a:r>
          </a:p>
          <a:p>
            <a:pPr marL="457200" lvl="0" indent="-4572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Identity crisis</a:t>
            </a:r>
          </a:p>
          <a:p>
            <a:pPr marL="457200" lvl="0" indent="-4572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C00000"/>
                </a:solidFill>
              </a:rPr>
              <a:t>Exam stress</a:t>
            </a:r>
          </a:p>
          <a:p>
            <a:pPr marL="457200" lvl="0" indent="-4572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C00000"/>
                </a:solidFill>
              </a:rPr>
              <a:t>Career guidance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10" y="152400"/>
            <a:ext cx="8229600" cy="914400"/>
          </a:xfrm>
        </p:spPr>
        <p:txBody>
          <a:bodyPr/>
          <a:lstStyle/>
          <a:p>
            <a:r>
              <a:rPr lang="en-US" b="1" u="sng" dirty="0" smtClean="0"/>
              <a:t>Group Counseling</a:t>
            </a:r>
            <a:endParaRPr lang="en-US" b="1" u="sn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25" y="4419600"/>
            <a:ext cx="3810000" cy="210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762" y="73953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Areas focused on: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Psychoeducation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Social skills development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Team building activities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Conflict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Handling peer pressure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Bullying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Career development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Substance abuse/Addiction awareness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885" y="1291355"/>
            <a:ext cx="2968125" cy="30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Interventions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60" y="1600200"/>
            <a:ext cx="7468739" cy="388077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Person-centered </a:t>
            </a:r>
            <a:r>
              <a:rPr lang="en-US" sz="2800" b="1" dirty="0" smtClean="0">
                <a:solidFill>
                  <a:schemeClr val="tx1"/>
                </a:solidFill>
              </a:rPr>
              <a:t>approach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Behavior modification techniques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Cognitive-behavior therapy (CBT)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Rational emotive behavior therapy (REBT)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Psychotherapy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Transactional Analysis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Mindfulness based therapies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Family therapy</a:t>
            </a:r>
          </a:p>
        </p:txBody>
      </p:sp>
    </p:spTree>
    <p:extLst>
      <p:ext uri="{BB962C8B-B14F-4D97-AF65-F5344CB8AC3E}">
        <p14:creationId xmlns:p14="http://schemas.microsoft.com/office/powerpoint/2010/main" val="25113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7162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600" dirty="0" smtClean="0">
              <a:solidFill>
                <a:srgbClr val="00B0F0"/>
              </a:solidFill>
              <a:latin typeface="Berlin Sans FB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Berlin Sans FB" pitchFamily="34" charset="0"/>
              </a:rPr>
              <a:t>A</a:t>
            </a:r>
            <a:r>
              <a:rPr lang="en-US" sz="3600" dirty="0" smtClean="0">
                <a:solidFill>
                  <a:srgbClr val="00B0F0"/>
                </a:solidFill>
                <a:latin typeface="Berlin Sans FB" pitchFamily="34" charset="0"/>
              </a:rPr>
              <a:t>ptitude Tests</a:t>
            </a:r>
          </a:p>
          <a:p>
            <a:r>
              <a:rPr lang="en-US" sz="4800" dirty="0">
                <a:solidFill>
                  <a:schemeClr val="tx1"/>
                </a:solidFill>
                <a:latin typeface="Berlin Sans FB" pitchFamily="34" charset="0"/>
              </a:rPr>
              <a:t>E</a:t>
            </a:r>
            <a:r>
              <a:rPr lang="en-US" sz="3600" dirty="0" smtClean="0">
                <a:solidFill>
                  <a:srgbClr val="00B0F0"/>
                </a:solidFill>
                <a:latin typeface="Berlin Sans FB" pitchFamily="34" charset="0"/>
              </a:rPr>
              <a:t>motional Quotient (EQ)</a:t>
            </a:r>
          </a:p>
          <a:p>
            <a:r>
              <a:rPr lang="en-US" sz="4800" dirty="0">
                <a:solidFill>
                  <a:schemeClr val="tx1"/>
                </a:solidFill>
                <a:latin typeface="Berlin Sans FB" pitchFamily="34" charset="0"/>
              </a:rPr>
              <a:t>I</a:t>
            </a:r>
            <a:r>
              <a:rPr lang="en-US" sz="3600" dirty="0" smtClean="0">
                <a:solidFill>
                  <a:srgbClr val="00B0F0"/>
                </a:solidFill>
                <a:latin typeface="Berlin Sans FB" pitchFamily="34" charset="0"/>
              </a:rPr>
              <a:t>ntelligence Tests (IQ)</a:t>
            </a:r>
          </a:p>
          <a:p>
            <a:endParaRPr lang="en-US" sz="3600" dirty="0" smtClean="0">
              <a:solidFill>
                <a:srgbClr val="00B0F0"/>
              </a:solidFill>
              <a:latin typeface="Berlin Sans FB" pitchFamily="34" charset="0"/>
            </a:endParaRPr>
          </a:p>
          <a:p>
            <a:pPr algn="just"/>
            <a:endParaRPr lang="en-US" sz="2800" dirty="0" smtClean="0">
              <a:solidFill>
                <a:srgbClr val="00B0F0"/>
              </a:solidFill>
            </a:endParaRPr>
          </a:p>
          <a:p>
            <a:pPr algn="just"/>
            <a:endParaRPr lang="en-US" sz="2800" dirty="0" smtClean="0">
              <a:solidFill>
                <a:srgbClr val="00B0F0"/>
              </a:solidFill>
            </a:endParaRPr>
          </a:p>
          <a:p>
            <a:pPr algn="just"/>
            <a:endParaRPr lang="en-US" sz="2800" dirty="0" smtClean="0">
              <a:solidFill>
                <a:srgbClr val="00B0F0"/>
              </a:solidFill>
            </a:endParaRPr>
          </a:p>
          <a:p>
            <a:pPr algn="just"/>
            <a:endParaRPr lang="en-US" sz="2800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ASSESSMENT /TEST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51143"/>
            <a:ext cx="9144000" cy="17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152400"/>
            <a:ext cx="8001000" cy="1295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Career guidance Programs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468273"/>
            <a:ext cx="4227526" cy="417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8273"/>
            <a:ext cx="4038600" cy="417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9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Recommendations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7" y="2362200"/>
            <a:ext cx="6347714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E76618">
                    <a:lumMod val="50000"/>
                  </a:srgbClr>
                </a:solidFill>
              </a:rPr>
              <a:t>Counselor Recommendation to </a:t>
            </a:r>
            <a:r>
              <a:rPr lang="en-US" sz="3200" dirty="0">
                <a:solidFill>
                  <a:srgbClr val="C00000"/>
                </a:solidFill>
              </a:rPr>
              <a:t>Abroad universities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600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lgerian" pitchFamily="82" charset="0"/>
              </a:rPr>
              <a:t>College Education</a:t>
            </a:r>
            <a:endParaRPr lang="en-US" sz="7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451</TotalTime>
  <Words>313</Words>
  <Application>Microsoft Office PowerPoint</Application>
  <PresentationFormat>On-screen Show (4:3)</PresentationFormat>
  <Paragraphs>116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Algerian</vt:lpstr>
      <vt:lpstr>Berlin Sans FB</vt:lpstr>
      <vt:lpstr>Calibri</vt:lpstr>
      <vt:lpstr>Candara</vt:lpstr>
      <vt:lpstr>Courier New</vt:lpstr>
      <vt:lpstr>Symbol</vt:lpstr>
      <vt:lpstr>Tahoma</vt:lpstr>
      <vt:lpstr>Wingdings</vt:lpstr>
      <vt:lpstr>Wingdings 3</vt:lpstr>
      <vt:lpstr>Waveform</vt:lpstr>
      <vt:lpstr> </vt:lpstr>
      <vt:lpstr>What we offer: </vt:lpstr>
      <vt:lpstr>PowerPoint Presentation</vt:lpstr>
      <vt:lpstr>Group Counseling</vt:lpstr>
      <vt:lpstr>Interventions</vt:lpstr>
      <vt:lpstr>PowerPoint Presentation</vt:lpstr>
      <vt:lpstr>Career guidance Programs </vt:lpstr>
      <vt:lpstr>Recommendations</vt:lpstr>
      <vt:lpstr>PowerPoint Presentation</vt:lpstr>
      <vt:lpstr>Key Points</vt:lpstr>
      <vt:lpstr>Scholastic Aptitude Test (SAT)</vt:lpstr>
      <vt:lpstr> Direct Admissions to students abroad (DASA) </vt:lpstr>
      <vt:lpstr>Scholastic Aptitude Test (SAT)</vt:lpstr>
      <vt:lpstr>SAT Exam Dates 2018</vt:lpstr>
      <vt:lpstr>PowerPoint Presentation</vt:lpstr>
      <vt:lpstr>Parents’ Referral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MP Hall</cp:lastModifiedBy>
  <cp:revision>43</cp:revision>
  <dcterms:created xsi:type="dcterms:W3CDTF">2018-03-15T17:27:11Z</dcterms:created>
  <dcterms:modified xsi:type="dcterms:W3CDTF">2018-04-19T12:01:55Z</dcterms:modified>
</cp:coreProperties>
</file>