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23"/>
  </p:notesMasterIdLst>
  <p:sldIdLst>
    <p:sldId id="261" r:id="rId2"/>
    <p:sldId id="293" r:id="rId3"/>
    <p:sldId id="260" r:id="rId4"/>
    <p:sldId id="282" r:id="rId5"/>
    <p:sldId id="312" r:id="rId6"/>
    <p:sldId id="263" r:id="rId7"/>
    <p:sldId id="314" r:id="rId8"/>
    <p:sldId id="315" r:id="rId9"/>
    <p:sldId id="287" r:id="rId10"/>
    <p:sldId id="285" r:id="rId11"/>
    <p:sldId id="302" r:id="rId12"/>
    <p:sldId id="316" r:id="rId13"/>
    <p:sldId id="303" r:id="rId14"/>
    <p:sldId id="304" r:id="rId15"/>
    <p:sldId id="305" r:id="rId16"/>
    <p:sldId id="306" r:id="rId17"/>
    <p:sldId id="308" r:id="rId18"/>
    <p:sldId id="310" r:id="rId19"/>
    <p:sldId id="311" r:id="rId20"/>
    <p:sldId id="279" r:id="rId21"/>
    <p:sldId id="30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1" autoAdjust="0"/>
  </p:normalViewPr>
  <p:slideViewPr>
    <p:cSldViewPr>
      <p:cViewPr varScale="1">
        <p:scale>
          <a:sx n="74" d="100"/>
          <a:sy n="74" d="100"/>
        </p:scale>
        <p:origin x="10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D056-8D1A-4977-97D5-FA339ADD81B3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935A7-DB05-48D3-9F83-31498EE22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5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935A7-DB05-48D3-9F83-31498EE22A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2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24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7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6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84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58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2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can0001.jpg"/>
          <p:cNvPicPr/>
          <p:nvPr userDrawn="1"/>
        </p:nvPicPr>
        <p:blipFill>
          <a:blip r:embed="rId2" cstate="print"/>
          <a:srcRect l="61625" t="15606" r="26875" b="74080"/>
          <a:stretch>
            <a:fillRect/>
          </a:stretch>
        </p:blipFill>
        <p:spPr>
          <a:xfrm>
            <a:off x="7848600" y="76200"/>
            <a:ext cx="1219200" cy="1371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4800" y="4572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PARENTS ORIENTATION PROGRAMME</a:t>
            </a:r>
          </a:p>
          <a:p>
            <a:pPr algn="ctr"/>
            <a:r>
              <a:rPr lang="en-US" sz="3200" b="1" dirty="0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2013- 2014</a:t>
            </a:r>
            <a:endParaRPr lang="en-US" sz="3200" b="1" cap="none" spc="0" dirty="0">
              <a:ln w="25400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33400" y="-76200"/>
            <a:ext cx="71628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INDIAN SCHOOL  </a:t>
            </a:r>
            <a:r>
              <a:rPr lang="en-US" sz="2800" b="1" cap="none" spc="0" dirty="0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 WADI AL KABIR</a:t>
            </a:r>
            <a:endParaRPr lang="en-US" sz="2800" b="1" cap="none" spc="0" dirty="0">
              <a:ln w="25400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9" descr="flowers11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52400" y="4976005"/>
            <a:ext cx="914400" cy="20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2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5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5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2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9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6DF322-2B9E-42C1-B39E-13441F8E7999}" type="datetimeFigureOut">
              <a:rPr lang="en-US" smtClean="0"/>
              <a:pPr/>
              <a:t>06-04-18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A4B35E-4B34-41B5-8C0C-199D56F46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81000" y="493782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0" dirty="0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en-US" sz="2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PARENTS ORIENTATION PROGRAMME</a:t>
            </a:r>
          </a:p>
          <a:p>
            <a:pPr algn="ctr"/>
            <a:r>
              <a:rPr lang="en-US" sz="32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2018 - 2019</a:t>
            </a:r>
            <a:endParaRPr lang="en-US" sz="32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04800" y="-228600"/>
            <a:ext cx="8839200" cy="7421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baseline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INDIAN</a:t>
            </a:r>
            <a:r>
              <a:rPr lang="en-US" sz="2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SCHOOL  </a:t>
            </a:r>
            <a:r>
              <a:rPr lang="en-US" sz="28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 WADI AL KABIR</a:t>
            </a:r>
            <a:endParaRPr lang="en-US" sz="28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600200"/>
            <a:ext cx="9144000" cy="158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s://www.iswkoman.com/images/logo.png"/>
          <p:cNvPicPr/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15086" r="66781" b="9454"/>
          <a:stretch/>
        </p:blipFill>
        <p:spPr bwMode="auto">
          <a:xfrm>
            <a:off x="0" y="81887"/>
            <a:ext cx="1447800" cy="1518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 descr="Related image"/>
          <p:cNvPicPr>
            <a:picLocks noChangeAspect="1" noChangeArrowheads="1" noCrop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26" y="-195547"/>
            <a:ext cx="2357997" cy="17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649" r:id="rId18"/>
    <p:sldLayoutId id="2147483660" r:id="rId19"/>
    <p:sldLayoutId id="2147483661" r:id="rId2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Desktop\3d\Colourful (1).gif-c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9742"/>
            <a:ext cx="9144000" cy="5257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2057400"/>
            <a:ext cx="6114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Computer  Education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3159" y="3962400"/>
            <a:ext cx="23903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CLASS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animated-computer-images-animated_compute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79" y="2839892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animated bord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" y="1647220"/>
            <a:ext cx="9115302" cy="52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8386" y="3505200"/>
            <a:ext cx="64636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lgerian" pitchFamily="82" charset="0"/>
              </a:rPr>
              <a:t>Lab activities</a:t>
            </a:r>
            <a:endParaRPr lang="en-US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94575"/>
            <a:ext cx="4627808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05200" y="2133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Pictorial Addition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94575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156347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Educational software - </a:t>
            </a:r>
            <a:r>
              <a:rPr lang="en-US" sz="4000" b="1" dirty="0"/>
              <a:t>Math Ahead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21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083" t="1639" r="3125" b="3279"/>
          <a:stretch>
            <a:fillRect/>
          </a:stretch>
        </p:blipFill>
        <p:spPr bwMode="auto">
          <a:xfrm>
            <a:off x="13952" y="2590800"/>
            <a:ext cx="4558048" cy="339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1828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Math Ahead – Counting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5886" y="2590800"/>
            <a:ext cx="4688114" cy="339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46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19488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83674"/>
            <a:ext cx="776948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53734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Math Ahead – Subtraction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299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247" r="2236"/>
          <a:stretch>
            <a:fillRect/>
          </a:stretch>
        </p:blipFill>
        <p:spPr bwMode="auto">
          <a:xfrm>
            <a:off x="762000" y="2209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15634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Math Ahead – Calculating the time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383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7538" t="7496" r="17019" b="8496"/>
          <a:stretch/>
        </p:blipFill>
        <p:spPr bwMode="auto">
          <a:xfrm>
            <a:off x="4648200" y="2362200"/>
            <a:ext cx="441960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19278" t="2663" r="14177" b="4765"/>
          <a:stretch/>
        </p:blipFill>
        <p:spPr bwMode="auto">
          <a:xfrm>
            <a:off x="76200" y="2362200"/>
            <a:ext cx="4703808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678858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Math Ahead – Directional keys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36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1583" t="22880" r="20994" b="22485"/>
          <a:stretch>
            <a:fillRect/>
          </a:stretch>
        </p:blipFill>
        <p:spPr bwMode="auto">
          <a:xfrm>
            <a:off x="762000" y="2178608"/>
            <a:ext cx="7924800" cy="46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43400" y="153227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EVS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219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752600"/>
            <a:ext cx="4267200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i="1" dirty="0" smtClean="0">
                <a:ln/>
                <a:solidFill>
                  <a:schemeClr val="tx2"/>
                </a:solidFill>
              </a:rPr>
              <a:t>ASSESSMENTS</a:t>
            </a:r>
            <a:endParaRPr lang="en-US" sz="3600" b="1" cap="none" spc="0" dirty="0">
              <a:ln/>
              <a:solidFill>
                <a:schemeClr val="tx2"/>
              </a:solidFill>
              <a:effectLst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5800" y="2371398"/>
            <a:ext cx="8077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Times New Roman" pitchFamily="18" charset="0"/>
              </a:rPr>
              <a:t>PRE MID TERM EXAM– THEORY (10 MARKS)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Times New Roman" pitchFamily="18" charset="0"/>
              </a:rPr>
              <a:t>MID TERM EXAM – THEORY (20 MARKS)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POST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MID TERM EXAM – THEORY (10 MARKS)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Times New Roman" pitchFamily="18" charset="0"/>
              </a:rPr>
              <a:t>FINAL EXAM – THEORY (20 MARKS)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b="1" dirty="0" smtClean="0">
              <a:latin typeface="Calibri" pitchFamily="34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ACTIVITY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 		– 5 MARKS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		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Times New Roman" pitchFamily="18" charset="0"/>
              </a:rPr>
              <a:t>COMPLETION OF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cs typeface="Times New Roman" pitchFamily="18" charset="0"/>
              </a:rPr>
              <a:t>     TEXTBOOK EXERCISES – 5 MARKS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248400" y="4724400"/>
            <a:ext cx="609600" cy="144780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4755802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TERM I </a:t>
            </a:r>
          </a:p>
          <a:p>
            <a:r>
              <a:rPr lang="en-US" sz="2800" b="1" dirty="0" smtClean="0"/>
              <a:t>AND </a:t>
            </a:r>
          </a:p>
          <a:p>
            <a:r>
              <a:rPr lang="en-US" sz="2800" b="1" dirty="0" smtClean="0"/>
              <a:t>TERM II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66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7772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i="1" cap="none" spc="0" dirty="0" smtClean="0">
                <a:ln/>
                <a:solidFill>
                  <a:schemeClr val="accent3"/>
                </a:solidFill>
                <a:effectLst/>
              </a:rPr>
              <a:t>The practical Assessment is focused on the </a:t>
            </a:r>
          </a:p>
          <a:p>
            <a:pPr algn="ctr"/>
            <a:r>
              <a:rPr lang="en-US" sz="4000" b="1" i="1" dirty="0">
                <a:ln/>
                <a:solidFill>
                  <a:schemeClr val="accent3"/>
                </a:solidFill>
              </a:rPr>
              <a:t>f</a:t>
            </a:r>
            <a:r>
              <a:rPr lang="en-US" sz="4000" b="1" i="1" dirty="0" smtClean="0">
                <a:ln/>
                <a:solidFill>
                  <a:schemeClr val="accent3"/>
                </a:solidFill>
              </a:rPr>
              <a:t>ollowing points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565696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Learning  </a:t>
            </a:r>
            <a:r>
              <a:rPr lang="en-US" sz="2800" b="1" dirty="0">
                <a:solidFill>
                  <a:srgbClr val="FFFF00"/>
                </a:solidFill>
              </a:rPr>
              <a:t>and </a:t>
            </a:r>
            <a:r>
              <a:rPr lang="en-US" sz="2800" b="1" dirty="0" smtClean="0">
                <a:solidFill>
                  <a:srgbClr val="FFFF00"/>
                </a:solidFill>
              </a:rPr>
              <a:t> following  </a:t>
            </a:r>
            <a:r>
              <a:rPr lang="en-US" sz="2800" b="1" dirty="0">
                <a:solidFill>
                  <a:srgbClr val="FFFF00"/>
                </a:solidFill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 instruction </a:t>
            </a:r>
            <a:r>
              <a:rPr lang="en-US" sz="2800" b="1" dirty="0">
                <a:solidFill>
                  <a:srgbClr val="FFFF00"/>
                </a:solidFill>
              </a:rPr>
              <a:t>given in the lab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Completion of the activity in the  given period of time.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Skill in using their  hands on  the different input devices.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Enthusiasm or the effort </a:t>
            </a:r>
            <a:r>
              <a:rPr lang="en-US" sz="2800" b="1" dirty="0">
                <a:solidFill>
                  <a:srgbClr val="FFFF00"/>
                </a:solidFill>
              </a:rPr>
              <a:t>to </a:t>
            </a:r>
            <a:r>
              <a:rPr lang="en-US" sz="2800" b="1" dirty="0" smtClean="0">
                <a:solidFill>
                  <a:srgbClr val="FFFF00"/>
                </a:solidFill>
              </a:rPr>
              <a:t>learn.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788146"/>
            <a:ext cx="6248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They will be having two computer classes per </a:t>
            </a:r>
            <a:r>
              <a:rPr lang="en-US" sz="2800" b="1" dirty="0" smtClean="0">
                <a:solidFill>
                  <a:srgbClr val="FFFF00"/>
                </a:solidFill>
              </a:rPr>
              <a:t>week.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We </a:t>
            </a:r>
            <a:r>
              <a:rPr lang="en-US" sz="2800" b="1" dirty="0">
                <a:solidFill>
                  <a:srgbClr val="FFFF00"/>
                </a:solidFill>
              </a:rPr>
              <a:t>have the </a:t>
            </a:r>
            <a:r>
              <a:rPr lang="en-US" sz="2800" b="1" dirty="0" smtClean="0">
                <a:solidFill>
                  <a:srgbClr val="FFFF00"/>
                </a:solidFill>
              </a:rPr>
              <a:t>junior </a:t>
            </a:r>
            <a:r>
              <a:rPr lang="en-US" sz="2800" b="1" dirty="0">
                <a:solidFill>
                  <a:srgbClr val="FFFF00"/>
                </a:solidFill>
              </a:rPr>
              <a:t>computer lab with </a:t>
            </a:r>
            <a:r>
              <a:rPr lang="en-US" sz="2800" b="1" dirty="0" smtClean="0">
                <a:solidFill>
                  <a:srgbClr val="FFFF00"/>
                </a:solidFill>
              </a:rPr>
              <a:t>45 computers with </a:t>
            </a:r>
            <a:r>
              <a:rPr lang="en-US" sz="2800" b="1" u="sng" dirty="0" smtClean="0">
                <a:solidFill>
                  <a:srgbClr val="FF0000"/>
                </a:solidFill>
              </a:rPr>
              <a:t>Windows 10 OS &amp; MS office - 2016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Each child works at an individual computer.</a:t>
            </a:r>
            <a:r>
              <a:rPr lang="en-US" sz="3600" b="1" dirty="0"/>
              <a:t> </a:t>
            </a:r>
          </a:p>
        </p:txBody>
      </p:sp>
      <p:pic>
        <p:nvPicPr>
          <p:cNvPr id="5" name="Picture 4" descr="IMG_6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895600"/>
            <a:ext cx="251460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1752600"/>
            <a:ext cx="5334000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i="1" dirty="0" smtClean="0">
                <a:ln/>
                <a:solidFill>
                  <a:schemeClr val="tx2"/>
                </a:solidFill>
              </a:rPr>
              <a:t>GENERAL INSTRUCTION</a:t>
            </a:r>
            <a:endParaRPr lang="en-US" sz="3600" b="1" cap="none" spc="0" dirty="0">
              <a:ln/>
              <a:solidFill>
                <a:schemeClr val="tx2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5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38200" y="2133600"/>
            <a:ext cx="7772400" cy="411375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i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“ In a world that’s increasingly run on technology, computer science is a liberal art that every student should be exposed to regardless of their path in life</a:t>
            </a:r>
            <a:r>
              <a:rPr lang="en-US" sz="3400" i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.”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	</a:t>
            </a:r>
            <a:r>
              <a:rPr lang="en-US" sz="3400" i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		~HADI PARTOVI</a:t>
            </a:r>
            <a:endParaRPr lang="en-US" sz="3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6" name="Picture 2" descr="Image result for animated bord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" y="1607574"/>
            <a:ext cx="911047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millbrookprimary.co.uk/wp-content/uploads/2010/11/home-school-partners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920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905000"/>
            <a:ext cx="55626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 You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Image result for animated flowe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3400"/>
            <a:ext cx="41433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animated computer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0685"/>
            <a:ext cx="26384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acher\Desktop\3d\Colourful3.gif-c2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1981200" cy="5181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0" y="1894582"/>
            <a:ext cx="6858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 smtClean="0">
                <a:ln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The major </a:t>
            </a:r>
            <a:r>
              <a:rPr lang="en-US" sz="3200" b="1" i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r>
              <a:rPr lang="en-US" sz="3200" b="1" i="1" cap="none" spc="0" dirty="0" smtClean="0">
                <a:ln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bjectives </a:t>
            </a:r>
            <a:r>
              <a:rPr lang="en-US" sz="3200" b="1" i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of Computer Education </a:t>
            </a:r>
            <a:endParaRPr lang="en-US" sz="3200" b="1" cap="none" spc="0" dirty="0">
              <a:ln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2576929"/>
            <a:ext cx="7239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i="1" dirty="0" smtClean="0"/>
              <a:t>To </a:t>
            </a:r>
            <a:r>
              <a:rPr lang="en-US" sz="2800" b="1" i="1" dirty="0"/>
              <a:t>develop  the hand and eye coordination of a </a:t>
            </a:r>
            <a:r>
              <a:rPr lang="en-US" sz="2800" b="1" i="1" dirty="0" smtClean="0"/>
              <a:t>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/>
              <a:t>To help children to excel in the usage of the computer peripherals.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i="1" dirty="0" smtClean="0"/>
              <a:t>To </a:t>
            </a:r>
            <a:r>
              <a:rPr lang="en-US" sz="2800" b="1" i="1" dirty="0"/>
              <a:t>develop innovative and creative ideas in them.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/>
              <a:t>To </a:t>
            </a:r>
            <a:r>
              <a:rPr lang="en-US" sz="2800" b="1" i="1" dirty="0"/>
              <a:t>make learning an enjoyable experience.</a:t>
            </a:r>
            <a:endParaRPr lang="en-US" sz="2800" dirty="0"/>
          </a:p>
          <a:p>
            <a:pPr lvl="0"/>
            <a:endParaRPr lang="en-US" sz="2800" dirty="0"/>
          </a:p>
          <a:p>
            <a:r>
              <a:rPr lang="en-US" sz="28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9257"/>
          <a:stretch/>
        </p:blipFill>
        <p:spPr>
          <a:xfrm rot="10800000">
            <a:off x="2438398" y="1813186"/>
            <a:ext cx="4038601" cy="5044813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766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Introduction to computers – Parts of the computer</a:t>
            </a: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85908"/>
            <a:ext cx="5404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PARTS OF THE COMPUTER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http://1.bp.blogspot.com/-IK9KxETH5lA/UUplgPua4BI/AAAAAAAAChw/bf7eT9XVgVU/s1600/low-energy-desktop-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148" y="2362200"/>
            <a:ext cx="7315200" cy="42999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19857936">
            <a:off x="-217312" y="1673571"/>
            <a:ext cx="30296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 smtClean="0">
                <a:ln/>
                <a:effectLst/>
                <a:latin typeface="Arial Black" pitchFamily="34" charset="0"/>
              </a:rPr>
              <a:t>Syllabus</a:t>
            </a:r>
            <a:endParaRPr lang="en-US" sz="6000" b="1" cap="none" spc="0" dirty="0">
              <a:ln/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hi 2016\3d\Colourful (1).gif-c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334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143000" y="1625025"/>
            <a:ext cx="73086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Types of </a:t>
            </a:r>
            <a:r>
              <a:rPr lang="en-US" sz="3200" b="1" spc="50" dirty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en-US" sz="32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omputers</a:t>
            </a:r>
            <a:endParaRPr lang="en-US" sz="28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17100" r="5115" b="6610"/>
          <a:stretch/>
        </p:blipFill>
        <p:spPr bwMode="auto">
          <a:xfrm>
            <a:off x="838200" y="2337375"/>
            <a:ext cx="7696200" cy="452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7403" y="1812602"/>
            <a:ext cx="2420992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i="1" dirty="0" smtClean="0">
                <a:ln/>
                <a:solidFill>
                  <a:schemeClr val="tx2"/>
                </a:solidFill>
              </a:rPr>
              <a:t>WORDPAD</a:t>
            </a:r>
            <a:endParaRPr lang="en-US" sz="3600" b="1" cap="none" spc="0" dirty="0">
              <a:ln/>
              <a:solidFill>
                <a:schemeClr val="tx2"/>
              </a:solidFill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70599" y="3054333"/>
            <a:ext cx="3773401" cy="2889267"/>
            <a:chOff x="3124200" y="4564962"/>
            <a:chExt cx="3124200" cy="20574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4200" y="4564962"/>
              <a:ext cx="3124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494171" y="5403122"/>
              <a:ext cx="2045302" cy="60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Kids learning computers also need to learn the very important life skills of their developmental stage!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-152400" y="173565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the keyboard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14400" y="2337582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Keys – Number keys, Arrow keys etc.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s://upload.wikimedia.org/wikipedia/commons/thumb/9/9c/ISO_keyboard_(105)_QWERTY_UK.svg/2000px-ISO_keyboard_(105)_QWERTY_U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59" y="2933700"/>
            <a:ext cx="521244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97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3752776-Abstract-coloured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200400" y="1676400"/>
            <a:ext cx="2420992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i="1" dirty="0" smtClean="0">
                <a:ln/>
                <a:solidFill>
                  <a:schemeClr val="tx2"/>
                </a:solidFill>
              </a:rPr>
              <a:t>MSPAINT</a:t>
            </a:r>
            <a:endParaRPr lang="en-US" sz="3600" b="1" cap="none" spc="0" dirty="0">
              <a:ln/>
              <a:solidFill>
                <a:schemeClr val="tx2"/>
              </a:solidFill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2352856"/>
            <a:ext cx="7620000" cy="4505143"/>
            <a:chOff x="6357937" y="2133600"/>
            <a:chExt cx="2709863" cy="20955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7937" y="2133600"/>
              <a:ext cx="2709863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krishna 2c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600" y="2401146"/>
              <a:ext cx="2133600" cy="1427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7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nimated background windows 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399" y="1524000"/>
            <a:ext cx="9220201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LAB – CLASSES I AND II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2057400"/>
            <a:ext cx="8915401" cy="4800600"/>
          </a:xfrm>
          <a:prstGeom prst="plaque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39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2172</TotalTime>
  <Words>286</Words>
  <Application>Microsoft Office PowerPoint</Application>
  <PresentationFormat>On-screen Show (4:3)</PresentationFormat>
  <Paragraphs>57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Algerian</vt:lpstr>
      <vt:lpstr>Arial</vt:lpstr>
      <vt:lpstr>Arial Black</vt:lpstr>
      <vt:lpstr>Calibri</vt:lpstr>
      <vt:lpstr>Calibri Light</vt:lpstr>
      <vt:lpstr>Mangal</vt:lpstr>
      <vt:lpstr>Tahoma</vt:lpstr>
      <vt:lpstr>Times New Roman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Admin</cp:lastModifiedBy>
  <cp:revision>173</cp:revision>
  <dcterms:created xsi:type="dcterms:W3CDTF">2013-04-01T11:48:29Z</dcterms:created>
  <dcterms:modified xsi:type="dcterms:W3CDTF">2018-04-06T13:41:24Z</dcterms:modified>
</cp:coreProperties>
</file>