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
  </p:notesMasterIdLst>
  <p:handoutMasterIdLst>
    <p:handoutMasterId r:id="rId13"/>
  </p:handoutMasterIdLst>
  <p:sldIdLst>
    <p:sldId id="256" r:id="rId4"/>
    <p:sldId id="271" r:id="rId5"/>
    <p:sldId id="272" r:id="rId6"/>
    <p:sldId id="266" r:id="rId7"/>
    <p:sldId id="259" r:id="rId8"/>
    <p:sldId id="267" r:id="rId9"/>
    <p:sldId id="260" r:id="rId10"/>
    <p:sldId id="265" r:id="rId1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1" autoAdjust="0"/>
    <p:restoredTop sz="93910" autoAdjust="0"/>
  </p:normalViewPr>
  <p:slideViewPr>
    <p:cSldViewPr>
      <p:cViewPr varScale="1">
        <p:scale>
          <a:sx n="68" d="100"/>
          <a:sy n="68" d="100"/>
        </p:scale>
        <p:origin x="122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7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430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fld id="{90610231-E234-4DEB-89B2-B71B86EE4C2F}" type="datetimeFigureOut">
              <a:rPr lang="en-US"/>
              <a:pPr>
                <a:defRPr/>
              </a:pPr>
              <a:t>27-03-18</a:t>
            </a:fld>
            <a:endParaRPr lang="en-US"/>
          </a:p>
        </p:txBody>
      </p:sp>
      <p:sp>
        <p:nvSpPr>
          <p:cNvPr id="430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430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E3741277-8636-469B-802D-6014C9BCDA0E}" type="slidenum">
              <a:rPr lang="en-US" altLang="en-US"/>
              <a:pPr>
                <a:defRPr/>
              </a:pPr>
              <a:t>‹#›</a:t>
            </a:fld>
            <a:endParaRPr lang="en-US" altLang="en-US"/>
          </a:p>
        </p:txBody>
      </p:sp>
    </p:spTree>
    <p:extLst>
      <p:ext uri="{BB962C8B-B14F-4D97-AF65-F5344CB8AC3E}">
        <p14:creationId xmlns:p14="http://schemas.microsoft.com/office/powerpoint/2010/main" val="2216036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35ACA0F4-35A6-42AE-AB70-FF62018759AE}" type="slidenum">
              <a:rPr lang="en-US" altLang="en-US"/>
              <a:pPr>
                <a:defRPr/>
              </a:pPr>
              <a:t>‹#›</a:t>
            </a:fld>
            <a:endParaRPr lang="en-US" altLang="en-US"/>
          </a:p>
        </p:txBody>
      </p:sp>
    </p:spTree>
    <p:extLst>
      <p:ext uri="{BB962C8B-B14F-4D97-AF65-F5344CB8AC3E}">
        <p14:creationId xmlns:p14="http://schemas.microsoft.com/office/powerpoint/2010/main" val="1634166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22478A-7B73-42AA-9EB0-0AAEE55A920C}" type="slidenum">
              <a:rPr lang="en-US" altLang="en-US" smtClean="0"/>
              <a:pPr>
                <a:spcBef>
                  <a:spcPct val="0"/>
                </a:spcBef>
              </a:pPr>
              <a:t>1</a:t>
            </a:fld>
            <a:endParaRPr lang="en-US" alt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entury Gothic" panose="020B0502020202020204" pitchFamily="34" charset="0"/>
            </a:endParaRPr>
          </a:p>
        </p:txBody>
      </p:sp>
    </p:spTree>
    <p:extLst>
      <p:ext uri="{BB962C8B-B14F-4D97-AF65-F5344CB8AC3E}">
        <p14:creationId xmlns:p14="http://schemas.microsoft.com/office/powerpoint/2010/main" val="269720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F26952-CBEA-42A8-A8C1-A2237ADA68B2}" type="slidenum">
              <a:rPr lang="en-US" altLang="en-US" smtClean="0"/>
              <a:pPr>
                <a:spcBef>
                  <a:spcPct val="0"/>
                </a:spcBef>
              </a:pPr>
              <a:t>4</a:t>
            </a:fld>
            <a:endParaRPr lang="en-US" alt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Century Gothic" panose="020B0502020202020204" pitchFamily="34" charset="0"/>
              </a:rPr>
              <a:t>Read over and continue on to next slide</a:t>
            </a:r>
          </a:p>
          <a:p>
            <a:pPr eaLnBrk="1" hangingPunct="1">
              <a:buFontTx/>
              <a:buChar char="•"/>
            </a:pPr>
            <a:endParaRPr lang="en-US" altLang="en-US" smtClean="0">
              <a:latin typeface="Century Gothic" panose="020B0502020202020204" pitchFamily="34" charset="0"/>
            </a:endParaRPr>
          </a:p>
          <a:p>
            <a:pPr eaLnBrk="1" hangingPunct="1">
              <a:buFontTx/>
              <a:buChar char="•"/>
            </a:pPr>
            <a:r>
              <a:rPr lang="en-US" altLang="en-US" smtClean="0">
                <a:latin typeface="Century Gothic" panose="020B0502020202020204" pitchFamily="34" charset="0"/>
              </a:rPr>
              <a:t>REFER to Handbook page 3…</a:t>
            </a:r>
          </a:p>
        </p:txBody>
      </p:sp>
    </p:spTree>
    <p:extLst>
      <p:ext uri="{BB962C8B-B14F-4D97-AF65-F5344CB8AC3E}">
        <p14:creationId xmlns:p14="http://schemas.microsoft.com/office/powerpoint/2010/main" val="154747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CAC5C5-E6B6-47C0-991A-53269953E59D}" type="slidenum">
              <a:rPr lang="en-US" altLang="en-US" smtClean="0"/>
              <a:pPr>
                <a:spcBef>
                  <a:spcPct val="0"/>
                </a:spcBef>
              </a:pPr>
              <a:t>5</a:t>
            </a:fld>
            <a:endParaRPr lang="en-US"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buFontTx/>
              <a:buChar char="•"/>
            </a:pPr>
            <a:r>
              <a:rPr lang="en-US" altLang="en-US" smtClean="0">
                <a:latin typeface="Century Gothic" panose="020B0502020202020204" pitchFamily="34" charset="0"/>
              </a:rPr>
              <a:t>The program attempts to provide key experiences, especially in the areas of language and early literacy development, that lay the foundation for early school success. </a:t>
            </a:r>
          </a:p>
          <a:p>
            <a:pPr eaLnBrk="1" hangingPunct="1">
              <a:buFontTx/>
              <a:buChar char="•"/>
            </a:pPr>
            <a:r>
              <a:rPr lang="en-US" altLang="en-US" smtClean="0">
                <a:latin typeface="Century Gothic" panose="020B0502020202020204" pitchFamily="34" charset="0"/>
              </a:rPr>
              <a:t>SWPL (songs, word play and letters), and morning meeting are some examples of daily activities.</a:t>
            </a:r>
          </a:p>
          <a:p>
            <a:pPr eaLnBrk="1" hangingPunct="1">
              <a:buFontTx/>
              <a:buChar char="•"/>
            </a:pPr>
            <a:endParaRPr lang="en-US" altLang="en-US" smtClean="0">
              <a:latin typeface="Century Gothic" panose="020B0502020202020204" pitchFamily="34" charset="0"/>
            </a:endParaRPr>
          </a:p>
          <a:p>
            <a:pPr eaLnBrk="1" hangingPunct="1">
              <a:buFontTx/>
              <a:buChar char="•"/>
            </a:pPr>
            <a:r>
              <a:rPr lang="en-US" altLang="en-US" smtClean="0">
                <a:latin typeface="Century Gothic" panose="020B0502020202020204" pitchFamily="34" charset="0"/>
              </a:rPr>
              <a:t>REFER to Handbook page 6 to see a sample schedule </a:t>
            </a:r>
          </a:p>
          <a:p>
            <a:pPr eaLnBrk="1" hangingPunct="1"/>
            <a:endParaRPr lang="en-US" altLang="en-US" smtClean="0">
              <a:latin typeface="Century Gothic" panose="020B0502020202020204" pitchFamily="34" charset="0"/>
            </a:endParaRPr>
          </a:p>
        </p:txBody>
      </p:sp>
    </p:spTree>
    <p:extLst>
      <p:ext uri="{BB962C8B-B14F-4D97-AF65-F5344CB8AC3E}">
        <p14:creationId xmlns:p14="http://schemas.microsoft.com/office/powerpoint/2010/main" val="171352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 to Handbook page 7…</a:t>
            </a:r>
          </a:p>
        </p:txBody>
      </p:sp>
    </p:spTree>
    <p:extLst>
      <p:ext uri="{BB962C8B-B14F-4D97-AF65-F5344CB8AC3E}">
        <p14:creationId xmlns:p14="http://schemas.microsoft.com/office/powerpoint/2010/main" val="208412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9A6E63-4049-4644-B1EB-4395D6A4A678}" type="slidenum">
              <a:rPr lang="en-US" altLang="en-US" smtClean="0"/>
              <a:pPr>
                <a:spcBef>
                  <a:spcPct val="0"/>
                </a:spcBef>
              </a:pPr>
              <a:t>7</a:t>
            </a:fld>
            <a:endParaRPr lang="en-US"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Century Gothic" panose="020B0502020202020204" pitchFamily="34" charset="0"/>
              </a:rPr>
              <a:t>REFER to Handbook page 13</a:t>
            </a:r>
          </a:p>
          <a:p>
            <a:pPr eaLnBrk="1" hangingPunct="1">
              <a:buFontTx/>
              <a:buChar char="•"/>
            </a:pPr>
            <a:endParaRPr lang="en-US" altLang="en-US" smtClean="0">
              <a:latin typeface="Century Gothic" panose="020B0502020202020204" pitchFamily="34" charset="0"/>
            </a:endParaRPr>
          </a:p>
          <a:p>
            <a:pPr eaLnBrk="1" hangingPunct="1">
              <a:buFontTx/>
              <a:buChar char="•"/>
            </a:pPr>
            <a:r>
              <a:rPr lang="en-US" altLang="en-US" smtClean="0">
                <a:latin typeface="Century Gothic" panose="020B0502020202020204" pitchFamily="34" charset="0"/>
              </a:rPr>
              <a:t>Home visits – teachers will be coming to your home to introduce themselves to your child and make an initial connection to them so the first day of school will be a smooth transition.</a:t>
            </a:r>
          </a:p>
          <a:p>
            <a:pPr eaLnBrk="1" hangingPunct="1">
              <a:buFontTx/>
              <a:buChar char="•"/>
            </a:pPr>
            <a:r>
              <a:rPr lang="en-US" altLang="en-US" smtClean="0">
                <a:latin typeface="Century Gothic" panose="020B0502020202020204" pitchFamily="34" charset="0"/>
              </a:rPr>
              <a:t>Blue card – mention that 100 books need to be read by the end of the year and a book will come home with your child each evening.  Please make sure you sign your full name on the blue card.</a:t>
            </a:r>
          </a:p>
          <a:p>
            <a:pPr eaLnBrk="1" hangingPunct="1">
              <a:buFontTx/>
              <a:buChar char="•"/>
            </a:pPr>
            <a:r>
              <a:rPr lang="en-US" altLang="en-US" smtClean="0">
                <a:latin typeface="Century Gothic" panose="020B0502020202020204" pitchFamily="34" charset="0"/>
              </a:rPr>
              <a:t>Parent Visits – open house and the orientation will count as the first 2 needed.  Parents will have numerous opportunities to visit the classroom, have lunch with the child, go on field trips, etc. to meet this requirement.</a:t>
            </a:r>
          </a:p>
          <a:p>
            <a:pPr eaLnBrk="1" hangingPunct="1">
              <a:buFontTx/>
              <a:buChar char="•"/>
            </a:pPr>
            <a:r>
              <a:rPr lang="en-US" altLang="en-US" smtClean="0">
                <a:latin typeface="Century Gothic" panose="020B0502020202020204" pitchFamily="34" charset="0"/>
              </a:rPr>
              <a:t>Parent/Teacher Conference – we do not have a report card but this is an excellent time to meet with your child’s teacher to hear about the child’s progress and see if any concerns need to be addressed.</a:t>
            </a:r>
          </a:p>
          <a:p>
            <a:pPr eaLnBrk="1" hangingPunct="1">
              <a:buFontTx/>
              <a:buChar char="•"/>
            </a:pPr>
            <a:r>
              <a:rPr lang="en-US" altLang="en-US" smtClean="0">
                <a:latin typeface="Century Gothic" panose="020B0502020202020204" pitchFamily="34" charset="0"/>
              </a:rPr>
              <a:t>Student information – please make sure you keep the teacher up-to-date with information – this is very necessary in case of an accident or illness.</a:t>
            </a:r>
          </a:p>
          <a:p>
            <a:pPr eaLnBrk="1" hangingPunct="1">
              <a:buFontTx/>
              <a:buChar char="•"/>
            </a:pPr>
            <a:r>
              <a:rPr lang="en-US" altLang="en-US" smtClean="0">
                <a:latin typeface="Century Gothic" panose="020B0502020202020204" pitchFamily="34" charset="0"/>
              </a:rPr>
              <a:t>Book bag – checking it daily allows you to see your child’s work for the day, find out if the teacher has sent home further information, and determine which book your child has brought home to read for the evening.</a:t>
            </a:r>
          </a:p>
        </p:txBody>
      </p:sp>
    </p:spTree>
    <p:extLst>
      <p:ext uri="{BB962C8B-B14F-4D97-AF65-F5344CB8AC3E}">
        <p14:creationId xmlns:p14="http://schemas.microsoft.com/office/powerpoint/2010/main" val="247915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41F23-923A-44CD-83BD-7752F7D735A5}" type="slidenum">
              <a:rPr lang="en-US" altLang="en-US"/>
              <a:pPr>
                <a:defRPr/>
              </a:pPr>
              <a:t>‹#›</a:t>
            </a:fld>
            <a:endParaRPr lang="en-US" altLang="en-US"/>
          </a:p>
        </p:txBody>
      </p:sp>
    </p:spTree>
    <p:extLst>
      <p:ext uri="{BB962C8B-B14F-4D97-AF65-F5344CB8AC3E}">
        <p14:creationId xmlns:p14="http://schemas.microsoft.com/office/powerpoint/2010/main" val="86180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8A3E6-4D66-4AFD-9325-E9639837004B}" type="slidenum">
              <a:rPr lang="en-US" altLang="en-US"/>
              <a:pPr>
                <a:defRPr/>
              </a:pPr>
              <a:t>‹#›</a:t>
            </a:fld>
            <a:endParaRPr lang="en-US" altLang="en-US"/>
          </a:p>
        </p:txBody>
      </p:sp>
    </p:spTree>
    <p:extLst>
      <p:ext uri="{BB962C8B-B14F-4D97-AF65-F5344CB8AC3E}">
        <p14:creationId xmlns:p14="http://schemas.microsoft.com/office/powerpoint/2010/main" val="123312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FC31AB-C81B-4B2E-A59D-6956266C51D0}" type="slidenum">
              <a:rPr lang="en-US" altLang="en-US"/>
              <a:pPr>
                <a:defRPr/>
              </a:pPr>
              <a:t>‹#›</a:t>
            </a:fld>
            <a:endParaRPr lang="en-US" altLang="en-US"/>
          </a:p>
        </p:txBody>
      </p:sp>
    </p:spTree>
    <p:extLst>
      <p:ext uri="{BB962C8B-B14F-4D97-AF65-F5344CB8AC3E}">
        <p14:creationId xmlns:p14="http://schemas.microsoft.com/office/powerpoint/2010/main" val="353461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35B0D3-4859-40AE-94D6-DACF8D629300}" type="slidenum">
              <a:rPr lang="en-US" altLang="en-US"/>
              <a:pPr>
                <a:defRPr/>
              </a:pPr>
              <a:t>‹#›</a:t>
            </a:fld>
            <a:endParaRPr lang="en-US" altLang="en-US"/>
          </a:p>
        </p:txBody>
      </p:sp>
    </p:spTree>
    <p:extLst>
      <p:ext uri="{BB962C8B-B14F-4D97-AF65-F5344CB8AC3E}">
        <p14:creationId xmlns:p14="http://schemas.microsoft.com/office/powerpoint/2010/main" val="81922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03863-187D-49B2-A8B5-0D17DEC6900F}" type="slidenum">
              <a:rPr lang="en-US" altLang="en-US"/>
              <a:pPr>
                <a:defRPr/>
              </a:pPr>
              <a:t>‹#›</a:t>
            </a:fld>
            <a:endParaRPr lang="en-US" altLang="en-US"/>
          </a:p>
        </p:txBody>
      </p:sp>
    </p:spTree>
    <p:extLst>
      <p:ext uri="{BB962C8B-B14F-4D97-AF65-F5344CB8AC3E}">
        <p14:creationId xmlns:p14="http://schemas.microsoft.com/office/powerpoint/2010/main" val="135596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EF898A-03CD-4B9C-9734-2C89B26C2CF0}" type="slidenum">
              <a:rPr lang="en-US" altLang="en-US"/>
              <a:pPr>
                <a:defRPr/>
              </a:pPr>
              <a:t>‹#›</a:t>
            </a:fld>
            <a:endParaRPr lang="en-US" altLang="en-US"/>
          </a:p>
        </p:txBody>
      </p:sp>
    </p:spTree>
    <p:extLst>
      <p:ext uri="{BB962C8B-B14F-4D97-AF65-F5344CB8AC3E}">
        <p14:creationId xmlns:p14="http://schemas.microsoft.com/office/powerpoint/2010/main" val="170545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95F87F-7A7D-4F9D-BEC7-8BC8C79E8418}" type="slidenum">
              <a:rPr lang="en-US" altLang="en-US"/>
              <a:pPr>
                <a:defRPr/>
              </a:pPr>
              <a:t>‹#›</a:t>
            </a:fld>
            <a:endParaRPr lang="en-US" altLang="en-US"/>
          </a:p>
        </p:txBody>
      </p:sp>
    </p:spTree>
    <p:extLst>
      <p:ext uri="{BB962C8B-B14F-4D97-AF65-F5344CB8AC3E}">
        <p14:creationId xmlns:p14="http://schemas.microsoft.com/office/powerpoint/2010/main" val="426418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96F4B2-3403-4447-8B17-13FE34E49FA4}" type="slidenum">
              <a:rPr lang="en-US" altLang="en-US"/>
              <a:pPr>
                <a:defRPr/>
              </a:pPr>
              <a:t>‹#›</a:t>
            </a:fld>
            <a:endParaRPr lang="en-US" altLang="en-US"/>
          </a:p>
        </p:txBody>
      </p:sp>
    </p:spTree>
    <p:extLst>
      <p:ext uri="{BB962C8B-B14F-4D97-AF65-F5344CB8AC3E}">
        <p14:creationId xmlns:p14="http://schemas.microsoft.com/office/powerpoint/2010/main" val="213042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5FFF7A-86D9-4FEE-9A35-F2E94160EA62}" type="slidenum">
              <a:rPr lang="en-US" altLang="en-US"/>
              <a:pPr>
                <a:defRPr/>
              </a:pPr>
              <a:t>‹#›</a:t>
            </a:fld>
            <a:endParaRPr lang="en-US" altLang="en-US"/>
          </a:p>
        </p:txBody>
      </p:sp>
    </p:spTree>
    <p:extLst>
      <p:ext uri="{BB962C8B-B14F-4D97-AF65-F5344CB8AC3E}">
        <p14:creationId xmlns:p14="http://schemas.microsoft.com/office/powerpoint/2010/main" val="339898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C90BF8-CDDA-4DD4-BFD8-57C88CBE25E3}" type="slidenum">
              <a:rPr lang="en-US" altLang="en-US"/>
              <a:pPr>
                <a:defRPr/>
              </a:pPr>
              <a:t>‹#›</a:t>
            </a:fld>
            <a:endParaRPr lang="en-US" altLang="en-US"/>
          </a:p>
        </p:txBody>
      </p:sp>
    </p:spTree>
    <p:extLst>
      <p:ext uri="{BB962C8B-B14F-4D97-AF65-F5344CB8AC3E}">
        <p14:creationId xmlns:p14="http://schemas.microsoft.com/office/powerpoint/2010/main" val="39344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347807-2992-4E96-BF16-07689988EC98}" type="slidenum">
              <a:rPr lang="en-US" altLang="en-US"/>
              <a:pPr>
                <a:defRPr/>
              </a:pPr>
              <a:t>‹#›</a:t>
            </a:fld>
            <a:endParaRPr lang="en-US" altLang="en-US"/>
          </a:p>
        </p:txBody>
      </p:sp>
    </p:spTree>
    <p:extLst>
      <p:ext uri="{BB962C8B-B14F-4D97-AF65-F5344CB8AC3E}">
        <p14:creationId xmlns:p14="http://schemas.microsoft.com/office/powerpoint/2010/main" val="253767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AD8E3473-1865-48F0-92FC-4585741695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204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 y="117475"/>
            <a:ext cx="8621713" cy="6740307"/>
          </a:xfrm>
          <a:prstGeom prst="rect">
            <a:avLst/>
          </a:prstGeom>
          <a:noFill/>
        </p:spPr>
        <p:txBody>
          <a:bodyPr wrap="square">
            <a:spAutoFit/>
          </a:bodyPr>
          <a:lstStyle/>
          <a:p>
            <a:pPr>
              <a:defRPr/>
            </a:pPr>
            <a:r>
              <a:rPr lang="en-US" sz="2400" dirty="0">
                <a:ln w="0"/>
                <a:effectLst>
                  <a:outerShdw blurRad="38100" dist="19050" dir="2700000" algn="tl" rotWithShape="0">
                    <a:schemeClr val="dk1">
                      <a:alpha val="40000"/>
                    </a:schemeClr>
                  </a:outerShdw>
                </a:effectLst>
                <a:latin typeface="Arial Rounded MT Bold" panose="020F0704030504030204" pitchFamily="34" charset="0"/>
              </a:rPr>
              <a:t>Social sciences is a major category of academic disciplines concerned with the society and the relationships among individuals within a society. The study of the social life of human groups and individuals in-turn has many branches including Geography, History, Political Science and Economics. Teaching Social science presents teachers with a unique set of challenges not always found in other disciplines. </a:t>
            </a:r>
            <a:r>
              <a:rPr lang="en-US" sz="2400" i="1" dirty="0">
                <a:ln w="0"/>
                <a:effectLst>
                  <a:outerShdw blurRad="38100" dist="19050" dir="2700000" algn="tl" rotWithShape="0">
                    <a:schemeClr val="dk1">
                      <a:alpha val="40000"/>
                    </a:schemeClr>
                  </a:outerShdw>
                </a:effectLst>
                <a:latin typeface="Arial Rounded MT Bold" panose="020F0704030504030204" pitchFamily="34" charset="0"/>
              </a:rPr>
              <a:t>Ken Robinson</a:t>
            </a:r>
            <a:r>
              <a:rPr lang="en-US" sz="2400" dirty="0">
                <a:ln w="0"/>
                <a:effectLst>
                  <a:outerShdw blurRad="38100" dist="19050" dir="2700000" algn="tl" rotWithShape="0">
                    <a:schemeClr val="dk1">
                      <a:alpha val="40000"/>
                    </a:schemeClr>
                  </a:outerShdw>
                </a:effectLst>
                <a:latin typeface="Arial Rounded MT Bold" panose="020F0704030504030204" pitchFamily="34" charset="0"/>
              </a:rPr>
              <a:t> rightly says “Teaching is a creative profession not a delivery system”. We the Social science teachers at ISWK excite students about the world, to help them see the role that they can play in making society more equal and more just, to express their ideas powerfully to see that subject is about real people’s lives and about their relationship with each other and nature. We the teachers follow and help the children follow “</a:t>
            </a:r>
            <a:r>
              <a:rPr lang="en-US" sz="2400" i="1" dirty="0">
                <a:ln w="0"/>
                <a:effectLst>
                  <a:outerShdw blurRad="38100" dist="19050" dir="2700000" algn="tl" rotWithShape="0">
                    <a:schemeClr val="dk1">
                      <a:alpha val="40000"/>
                    </a:schemeClr>
                  </a:outerShdw>
                </a:effectLst>
                <a:latin typeface="Arial Rounded MT Bold" panose="020F0704030504030204" pitchFamily="34" charset="0"/>
              </a:rPr>
              <a:t>LEARN FROM YESTERDAY, DO YOUR BEST TODAY, HOPE FOR TOMORROW”</a:t>
            </a:r>
            <a:endParaRPr lang="en-US" sz="2400" dirty="0">
              <a:ln w="0"/>
              <a:effectLst>
                <a:outerShdw blurRad="38100" dist="19050" dir="2700000" algn="tl" rotWithShape="0">
                  <a:schemeClr val="dk1">
                    <a:alpha val="40000"/>
                  </a:schemeClr>
                </a:outerShdw>
              </a:effectLst>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333" r="2549"/>
          <a:stretch/>
        </p:blipFill>
        <p:spPr>
          <a:xfrm>
            <a:off x="228600" y="2133600"/>
            <a:ext cx="2671181" cy="3581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549" t="2222" r="2549"/>
          <a:stretch/>
        </p:blipFill>
        <p:spPr>
          <a:xfrm>
            <a:off x="3276600" y="2133600"/>
            <a:ext cx="2571750" cy="3429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 name="Picture 3"/>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t="3333" r="5425"/>
          <a:stretch/>
        </p:blipFill>
        <p:spPr>
          <a:xfrm>
            <a:off x="6237983" y="2121877"/>
            <a:ext cx="2486000" cy="328832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Rectangle 5"/>
          <p:cNvSpPr/>
          <p:nvPr/>
        </p:nvSpPr>
        <p:spPr>
          <a:xfrm>
            <a:off x="1737917" y="228600"/>
            <a:ext cx="5424883" cy="1200329"/>
          </a:xfrm>
          <a:prstGeom prst="rect">
            <a:avLst/>
          </a:prstGeom>
          <a:noFill/>
        </p:spPr>
        <p:txBody>
          <a:bodyPr wrap="none" lIns="91440" tIns="45720" rIns="91440" bIns="45720">
            <a:spAutoFit/>
          </a:bodyPr>
          <a:lstStyle/>
          <a:p>
            <a:pPr algn="ctr"/>
            <a:r>
              <a:rPr lang="en-US" sz="7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TEXT BOOKS</a:t>
            </a:r>
            <a:endPar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4251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4800" y="152400"/>
            <a:ext cx="861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latin typeface="Century Gothic" panose="020B0502020202020204" pitchFamily="34" charset="0"/>
              </a:rPr>
              <a:t>The Goals </a:t>
            </a:r>
            <a:endParaRPr lang="en-US" altLang="en-US" sz="4800" b="1">
              <a:latin typeface="Century Gothic" panose="020B0502020202020204" pitchFamily="34" charset="0"/>
            </a:endParaRPr>
          </a:p>
        </p:txBody>
      </p:sp>
      <p:sp>
        <p:nvSpPr>
          <p:cNvPr id="7171" name="Text Box 5"/>
          <p:cNvSpPr txBox="1">
            <a:spLocks noChangeArrowheads="1"/>
          </p:cNvSpPr>
          <p:nvPr/>
        </p:nvSpPr>
        <p:spPr bwMode="auto">
          <a:xfrm>
            <a:off x="4495800" y="13335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400" b="1">
                <a:latin typeface="Century Gothic" panose="020B0502020202020204" pitchFamily="34" charset="0"/>
              </a:rPr>
              <a:t>To provide a rich, child-centered, literacy-focused learning environment.</a:t>
            </a:r>
          </a:p>
          <a:p>
            <a:pPr eaLnBrk="1" hangingPunct="1">
              <a:spcBef>
                <a:spcPct val="50000"/>
              </a:spcBef>
            </a:pPr>
            <a:r>
              <a:rPr lang="en-US" altLang="en-US" sz="2400" b="1">
                <a:latin typeface="Century Gothic" panose="020B0502020202020204" pitchFamily="34" charset="0"/>
              </a:rPr>
              <a:t>To ensure that all children in ISWK are ready to learn.</a:t>
            </a:r>
          </a:p>
          <a:p>
            <a:pPr eaLnBrk="1" hangingPunct="1">
              <a:spcBef>
                <a:spcPct val="50000"/>
              </a:spcBef>
            </a:pPr>
            <a:r>
              <a:rPr lang="en-US" altLang="en-US" sz="2400" b="1">
                <a:latin typeface="Century Gothic" panose="020B0502020202020204" pitchFamily="34" charset="0"/>
              </a:rPr>
              <a:t>To offer experiences that ensure children's learning of the academic, personal and interpersonal skills essential to school success.</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143000"/>
            <a:ext cx="40005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719138" y="269875"/>
            <a:ext cx="838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a:latin typeface="Century Gothic" panose="020B0502020202020204" pitchFamily="34" charset="0"/>
              </a:rPr>
              <a:t>Our Syllabus aims at:</a:t>
            </a:r>
          </a:p>
        </p:txBody>
      </p:sp>
      <p:sp>
        <p:nvSpPr>
          <p:cNvPr id="9219" name="Text Box 6"/>
          <p:cNvSpPr txBox="1">
            <a:spLocks noChangeArrowheads="1"/>
          </p:cNvSpPr>
          <p:nvPr/>
        </p:nvSpPr>
        <p:spPr bwMode="auto">
          <a:xfrm>
            <a:off x="228600" y="990600"/>
            <a:ext cx="4419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sz="1800" b="1">
              <a:latin typeface="Century Gothic" panose="020B0502020202020204" pitchFamily="34" charset="0"/>
            </a:endParaRPr>
          </a:p>
          <a:p>
            <a:pPr eaLnBrk="1" hangingPunct="1">
              <a:spcBef>
                <a:spcPct val="50000"/>
              </a:spcBef>
            </a:pPr>
            <a:r>
              <a:rPr lang="en-US" altLang="en-US" sz="2000" b="1">
                <a:latin typeface="Century Gothic" panose="020B0502020202020204" pitchFamily="34" charset="0"/>
              </a:rPr>
              <a:t>Opening the World of Learning, O.W.L. </a:t>
            </a:r>
          </a:p>
          <a:p>
            <a:pPr eaLnBrk="1" hangingPunct="1">
              <a:spcBef>
                <a:spcPct val="50000"/>
              </a:spcBef>
            </a:pPr>
            <a:r>
              <a:rPr lang="en-US" altLang="en-US" sz="2000" b="1">
                <a:latin typeface="Century Gothic" panose="020B0502020202020204" pitchFamily="34" charset="0"/>
              </a:rPr>
              <a:t>The day consists of  numerous activities designed with purposeful learning.  Activities include centers, small group instruction, large group instruction.</a:t>
            </a:r>
          </a:p>
          <a:p>
            <a:pPr eaLnBrk="1" hangingPunct="1">
              <a:spcBef>
                <a:spcPct val="50000"/>
              </a:spcBef>
            </a:pPr>
            <a:r>
              <a:rPr lang="en-US" altLang="en-US" sz="2000" b="1">
                <a:latin typeface="Century Gothic" panose="020B0502020202020204" pitchFamily="34" charset="0"/>
              </a:rPr>
              <a:t>We will have special celebrations throughout the year that relate to the books your child is reading in class as well as special emphasis on celebrating holidays.</a:t>
            </a:r>
          </a:p>
        </p:txBody>
      </p:sp>
      <p:pic>
        <p:nvPicPr>
          <p:cNvPr id="9220" name="Picture 7" descr="j04241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2400"/>
            <a:ext cx="582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
          <p:cNvPicPr>
            <a:picLocks noChangeAspect="1"/>
          </p:cNvPicPr>
          <p:nvPr/>
        </p:nvPicPr>
        <p:blipFill>
          <a:blip r:embed="rId4">
            <a:extLst>
              <a:ext uri="{28A0092B-C50C-407E-A947-70E740481C1C}">
                <a14:useLocalDpi xmlns:a14="http://schemas.microsoft.com/office/drawing/2010/main" val="0"/>
              </a:ext>
            </a:extLst>
          </a:blip>
          <a:srcRect b="7314"/>
          <a:stretch>
            <a:fillRect/>
          </a:stretch>
        </p:blipFill>
        <p:spPr bwMode="auto">
          <a:xfrm>
            <a:off x="4648200" y="1447800"/>
            <a:ext cx="44481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Cj02321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962400"/>
            <a:ext cx="1879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sz="4000" b="1" smtClean="0">
                <a:latin typeface="Century Gothic" panose="020B0502020202020204" pitchFamily="34" charset="0"/>
              </a:rPr>
              <a:t>Behavior Plan</a:t>
            </a:r>
          </a:p>
        </p:txBody>
      </p:sp>
      <p:sp>
        <p:nvSpPr>
          <p:cNvPr id="11268" name="Rectangle 3"/>
          <p:cNvSpPr>
            <a:spLocks noGrp="1" noChangeArrowheads="1"/>
          </p:cNvSpPr>
          <p:nvPr>
            <p:ph type="body" idx="1"/>
          </p:nvPr>
        </p:nvSpPr>
        <p:spPr>
          <a:xfrm>
            <a:off x="1600200" y="1447800"/>
            <a:ext cx="6019800" cy="5257800"/>
          </a:xfrm>
        </p:spPr>
        <p:txBody>
          <a:bodyPr/>
          <a:lstStyle/>
          <a:p>
            <a:pPr>
              <a:lnSpc>
                <a:spcPct val="80000"/>
              </a:lnSpc>
            </a:pPr>
            <a:r>
              <a:rPr lang="en-US" altLang="en-US" sz="2400" b="1" smtClean="0">
                <a:latin typeface="Century Gothic" panose="020B0502020202020204" pitchFamily="34" charset="0"/>
              </a:rPr>
              <a:t>The ISWK Program is based on the belief that children learn self-discipline and behaviors that will result in cooperation, sharing, following directions, listening and showing respect for themselves and others. </a:t>
            </a:r>
          </a:p>
          <a:p>
            <a:pPr>
              <a:lnSpc>
                <a:spcPct val="80000"/>
              </a:lnSpc>
            </a:pPr>
            <a:r>
              <a:rPr lang="en-US" altLang="en-US" sz="2400" b="1" smtClean="0">
                <a:latin typeface="Century Gothic" panose="020B0502020202020204" pitchFamily="34" charset="0"/>
              </a:rPr>
              <a:t>In classrooms, this is accomplished by providing activities that encourage the development of these skills, and by modeling these skills for the children.  </a:t>
            </a:r>
          </a:p>
          <a:p>
            <a:pPr>
              <a:lnSpc>
                <a:spcPct val="80000"/>
              </a:lnSpc>
            </a:pPr>
            <a:r>
              <a:rPr lang="en-US" altLang="en-US" sz="2400" b="1" smtClean="0">
                <a:latin typeface="Century Gothic" panose="020B0502020202020204" pitchFamily="34" charset="0"/>
              </a:rPr>
              <a:t>Keeping children actively engaged in learning, combined with consistent rules and consequences for behavior helps to prevent discipline problems.</a:t>
            </a:r>
          </a:p>
        </p:txBody>
      </p:sp>
      <p:pic>
        <p:nvPicPr>
          <p:cNvPr id="11269" name="Picture 6" descr="j02321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2600"/>
            <a:ext cx="18129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 y="152400"/>
            <a:ext cx="883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latin typeface="Century Gothic" panose="020B0502020202020204" pitchFamily="34" charset="0"/>
              </a:rPr>
              <a:t>Parent Involvement Requirements</a:t>
            </a:r>
          </a:p>
        </p:txBody>
      </p:sp>
      <p:sp>
        <p:nvSpPr>
          <p:cNvPr id="13315" name="Text Box 6"/>
          <p:cNvSpPr txBox="1">
            <a:spLocks noChangeArrowheads="1"/>
          </p:cNvSpPr>
          <p:nvPr/>
        </p:nvSpPr>
        <p:spPr bwMode="auto">
          <a:xfrm>
            <a:off x="3276600" y="990600"/>
            <a:ext cx="5562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en-US" sz="2400" b="1">
                <a:latin typeface="Century Gothic" panose="020B0502020202020204" pitchFamily="34" charset="0"/>
              </a:rPr>
              <a:t>Home Reading practice to be encouraged</a:t>
            </a:r>
          </a:p>
          <a:p>
            <a:pPr eaLnBrk="1" hangingPunct="1">
              <a:spcBef>
                <a:spcPct val="50000"/>
              </a:spcBef>
              <a:buFontTx/>
              <a:buAutoNum type="arabicPeriod"/>
            </a:pPr>
            <a:r>
              <a:rPr lang="en-US" altLang="en-US" sz="2400" b="1">
                <a:latin typeface="Century Gothic" panose="020B0502020202020204" pitchFamily="34" charset="0"/>
              </a:rPr>
              <a:t>Parents to check the calendar regularly</a:t>
            </a:r>
          </a:p>
          <a:p>
            <a:pPr eaLnBrk="1" hangingPunct="1">
              <a:spcBef>
                <a:spcPct val="50000"/>
              </a:spcBef>
              <a:buFontTx/>
              <a:buAutoNum type="arabicPeriod"/>
            </a:pPr>
            <a:r>
              <a:rPr lang="en-US" altLang="en-US" sz="2400" b="1">
                <a:latin typeface="Century Gothic" panose="020B0502020202020204" pitchFamily="34" charset="0"/>
              </a:rPr>
              <a:t>Respond regularly to the mails and remarks on the calendar</a:t>
            </a:r>
          </a:p>
        </p:txBody>
      </p:sp>
      <p:pic>
        <p:nvPicPr>
          <p:cNvPr id="13316" name="Picture 6" descr="j013695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71538"/>
            <a:ext cx="2819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a:spLocks noChangeArrowheads="1"/>
          </p:cNvSpPr>
          <p:nvPr/>
        </p:nvSpPr>
        <p:spPr bwMode="auto">
          <a:xfrm>
            <a:off x="457200" y="4046538"/>
            <a:ext cx="838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n-US" sz="2400" b="1"/>
              <a:t>4. All student information to be updated regularly</a:t>
            </a:r>
          </a:p>
          <a:p>
            <a:pPr eaLnBrk="1" hangingPunct="1">
              <a:spcBef>
                <a:spcPct val="50000"/>
              </a:spcBef>
            </a:pPr>
            <a:r>
              <a:rPr lang="en-US" altLang="en-US" sz="2400" b="1"/>
              <a:t>5. Daily check of child’s school bag</a:t>
            </a:r>
          </a:p>
          <a:p>
            <a:pPr eaLnBrk="1" hangingPunct="1">
              <a:spcBef>
                <a:spcPct val="50000"/>
              </a:spcBef>
            </a:pPr>
            <a:r>
              <a:rPr lang="en-US" altLang="en-US" sz="2400" b="1"/>
              <a:t>6. Map books to be kept in the lockers provided to the students. </a:t>
            </a:r>
            <a:endParaRPr lang="en-US" alt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57200" y="304800"/>
            <a:ext cx="838200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a:latin typeface="Century Gothic" panose="020B0502020202020204" pitchFamily="34" charset="0"/>
              </a:rPr>
              <a:t>Thank you for coming!</a:t>
            </a:r>
          </a:p>
          <a:p>
            <a:pPr algn="ctr" eaLnBrk="1" hangingPunct="1">
              <a:spcBef>
                <a:spcPct val="50000"/>
              </a:spcBef>
              <a:buFontTx/>
              <a:buNone/>
            </a:pPr>
            <a:r>
              <a:rPr lang="en-US" altLang="en-US" sz="4800" b="1">
                <a:latin typeface="Century Gothic" panose="020B0502020202020204" pitchFamily="34" charset="0"/>
              </a:rPr>
              <a:t>We know that your child is going to have a great year.  We look forward to working with you to help your child gain both academic and social skills that will be vital to their future.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617AF19C38F742B987AF3CF9E35BDA" ma:contentTypeVersion="2" ma:contentTypeDescription="Create a new document." ma:contentTypeScope="" ma:versionID="e969b6bc462414e67ddd02c2120455c3">
  <xsd:schema xmlns:xsd="http://www.w3.org/2001/XMLSchema" xmlns:xs="http://www.w3.org/2001/XMLSchema" xmlns:p="http://schemas.microsoft.com/office/2006/metadata/properties" xmlns:ns1="http://schemas.microsoft.com/sharepoint/v3" xmlns:ns2="7b3ee2f4-da3c-4014-b9cf-5d761ac738fe" targetNamespace="http://schemas.microsoft.com/office/2006/metadata/properties" ma:root="true" ma:fieldsID="d9572d712af27af4c21be32aca844972" ns1:_="" ns2:_="">
    <xsd:import namespace="http://schemas.microsoft.com/sharepoint/v3"/>
    <xsd:import namespace="7b3ee2f4-da3c-4014-b9cf-5d761ac738fe"/>
    <xsd:element name="properties">
      <xsd:complexType>
        <xsd:sequence>
          <xsd:element name="documentManagement">
            <xsd:complexType>
              <xsd:all>
                <xsd:element ref="ns1:PublishingStartDate" minOccurs="0"/>
                <xsd:element ref="ns1:PublishingExpirationDate" minOccurs="0"/>
                <xsd:element ref="ns2:Document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3ee2f4-da3c-4014-b9cf-5d761ac738fe" elementFormDefault="qualified">
    <xsd:import namespace="http://schemas.microsoft.com/office/2006/documentManagement/types"/>
    <xsd:import namespace="http://schemas.microsoft.com/office/infopath/2007/PartnerControls"/>
    <xsd:element name="DocumentCategory" ma:index="10" nillable="true" ma:displayName="Document Category" ma:format="Dropdown" ma:internalName="DocumentCategory" ma:readOnly="false">
      <xsd:simpleType>
        <xsd:restriction base="dms:Choice">
          <xsd:enumeration value="Accelerated Reader"/>
          <xsd:enumeration value="Supply List"/>
          <xsd:enumeration value="Title I Inform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C2F4C46E-A36D-4E03-B51F-611093A3F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3ee2f4-da3c-4014-b9cf-5d761ac73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03040D-42B2-49AB-822A-C42CDD0320B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626</TotalTime>
  <Words>767</Words>
  <Application>Microsoft Office PowerPoint</Application>
  <PresentationFormat>On-screen Show (4:3)</PresentationFormat>
  <Paragraphs>44</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Century Gothic</vt:lpstr>
      <vt:lpstr>Arial</vt:lpstr>
      <vt:lpstr>Arial Rounded MT Bold</vt:lpstr>
      <vt:lpstr>Default Design</vt:lpstr>
      <vt:lpstr>PowerPoint Presentation</vt:lpstr>
      <vt:lpstr>PowerPoint Presentation</vt:lpstr>
      <vt:lpstr>PowerPoint Presentation</vt:lpstr>
      <vt:lpstr>PowerPoint Presentation</vt:lpstr>
      <vt:lpstr>PowerPoint Presentation</vt:lpstr>
      <vt:lpstr>Behavior Plan</vt:lpstr>
      <vt:lpstr>PowerPoint Presentation</vt:lpstr>
      <vt:lpstr>PowerPoint Presentation</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PowerPoint</dc:title>
  <dc:creator>adminuser</dc:creator>
  <cp:lastModifiedBy>Admin</cp:lastModifiedBy>
  <cp:revision>51</cp:revision>
  <dcterms:created xsi:type="dcterms:W3CDTF">2007-08-26T17:16:06Z</dcterms:created>
  <dcterms:modified xsi:type="dcterms:W3CDTF">2018-03-27T04:49:47Z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ocumentCategory">
    <vt:lpwstr/>
  </property>
  <property fmtid="{D5CDD505-2E9C-101B-9397-08002B2CF9AE}" pid="4" name="PublishingExpirationDate">
    <vt:lpwstr/>
  </property>
  <property fmtid="{D5CDD505-2E9C-101B-9397-08002B2CF9AE}" pid="5" name="PublishingStartDate">
    <vt:lpwstr/>
  </property>
</Properties>
</file>