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9" r:id="rId2"/>
    <p:sldId id="290" r:id="rId3"/>
    <p:sldId id="265" r:id="rId4"/>
    <p:sldId id="266" r:id="rId5"/>
    <p:sldId id="289" r:id="rId6"/>
    <p:sldId id="285" r:id="rId7"/>
    <p:sldId id="282" r:id="rId8"/>
    <p:sldId id="283" r:id="rId9"/>
    <p:sldId id="286" r:id="rId10"/>
    <p:sldId id="284" r:id="rId11"/>
    <p:sldId id="272" r:id="rId12"/>
    <p:sldId id="260" r:id="rId13"/>
    <p:sldId id="261" r:id="rId14"/>
    <p:sldId id="288" r:id="rId15"/>
    <p:sldId id="292" r:id="rId16"/>
    <p:sldId id="29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94660"/>
  </p:normalViewPr>
  <p:slideViewPr>
    <p:cSldViewPr>
      <p:cViewPr varScale="1">
        <p:scale>
          <a:sx n="70" d="100"/>
          <a:sy n="70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AC47-F448-4D68-ACCD-81F7290F073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DBA7-62CC-4FD4-96B2-DE315A976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DBA7-62CC-4FD4-96B2-DE315A976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DBA7-62CC-4FD4-96B2-DE315A976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DBA7-62CC-4FD4-96B2-DE315A976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1A03-0189-4718-B624-BDC46E17A888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4290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WELCOMES  </a:t>
            </a:r>
            <a:b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 THE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PARENT ORIENTATION PROGRAMME 2017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INDIAN SCHOOL AL WADI AL KABIR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3048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se3.mm.bing.net/th?id=OIP.XqouZuSfNGwOv9PiMMrvEAEsCm&amp;pid=15.1&amp;P=0&amp;w=323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01" y="4801646"/>
            <a:ext cx="4864577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" y="1313332"/>
            <a:ext cx="2479299" cy="231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1" y="3629024"/>
            <a:ext cx="311785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817" y="584060"/>
            <a:ext cx="7990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6000" b="1" dirty="0" smtClean="0">
                <a:effectLst/>
                <a:latin typeface="Arial" charset="0"/>
              </a:rPr>
              <a:t>Co- Scholastic </a:t>
            </a:r>
          </a:p>
          <a:p>
            <a:pPr lvl="1"/>
            <a:endParaRPr lang="en-US" sz="4000" b="1" dirty="0" smtClean="0">
              <a:latin typeface="Arial" charset="0"/>
            </a:endParaRPr>
          </a:p>
          <a:p>
            <a:pPr lvl="1"/>
            <a:endParaRPr lang="en-US" sz="4000" dirty="0" smtClean="0">
              <a:effectLst/>
              <a:latin typeface="Arial" charset="0"/>
            </a:endParaRPr>
          </a:p>
        </p:txBody>
      </p:sp>
      <p:pic>
        <p:nvPicPr>
          <p:cNvPr id="3" name="Picture 2" descr="D:\SAIFAN-ALL\SAIFAN aashiyana\ISWK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6358" y="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12062" y="6064721"/>
            <a:ext cx="168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Music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977" y="376954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Dance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561" y="2133267"/>
            <a:ext cx="120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ART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023911"/>
            <a:ext cx="198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Music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93" y="1824001"/>
            <a:ext cx="3203842" cy="175769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16"/>
          <p:cNvSpPr/>
          <p:nvPr/>
        </p:nvSpPr>
        <p:spPr>
          <a:xfrm>
            <a:off x="4750858" y="2627588"/>
            <a:ext cx="2975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508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lbany" panose="020B0604020202020204" pitchFamily="34" charset="0"/>
              </a:rPr>
              <a:t>DISCIPLINE PROCEDURE OF THE SCHOOL</a:t>
            </a:r>
            <a:endParaRPr lang="en-US" dirty="0">
              <a:solidFill>
                <a:srgbClr val="7030A0"/>
              </a:solidFill>
              <a:latin typeface="Albany" panose="020B0604020202020204" pitchFamily="34" charset="0"/>
            </a:endParaRPr>
          </a:p>
        </p:txBody>
      </p:sp>
      <p:pic>
        <p:nvPicPr>
          <p:cNvPr id="4" name="Content Placeholder 3" descr="D:\SAIFAN-ALL\SAIFAN aashiyana\ISWK Log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710738" cy="8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3810000"/>
            <a:ext cx="864972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/>
          <p:nvPr/>
        </p:nvSpPr>
        <p:spPr>
          <a:xfrm>
            <a:off x="1178418" y="484466"/>
            <a:ext cx="6790385" cy="5992534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Improper Uniform (includes shoes &amp; socks, haircut &amp; hair colour, accessories, makeup, nails etc</a:t>
            </a:r>
            <a:r>
              <a:rPr lang="en-US" sz="24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Frequent late attendance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Bringing contraband items to school (GSM, </a:t>
            </a:r>
            <a:r>
              <a:rPr lang="en-US" sz="24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CD’s, 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cameras, tobacco etc.,)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Truancy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Irregular in academic activities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Disrespect to teachers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Tattoos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3200" dirty="0">
              <a:effectLst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This card is issued by Class Teacher in consultation with</a:t>
            </a:r>
            <a:endParaRPr lang="en-US" sz="2000" dirty="0">
              <a:effectLst/>
            </a:endParaRPr>
          </a:p>
          <a:p>
            <a:pPr algn="ctr"/>
            <a:r>
              <a:rPr lang="en-US" sz="20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subject teacher and HOD</a:t>
            </a:r>
            <a:r>
              <a:rPr lang="en-US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US" sz="2000" dirty="0">
              <a:effectLst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561891" y="1059085"/>
            <a:ext cx="519935" cy="4530346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R I T E R I A - 01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8065394" y="865902"/>
            <a:ext cx="594039" cy="4981106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L U E  C A R D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063461" y="65366"/>
            <a:ext cx="3184939" cy="4191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MEASURES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566" y="27266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8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/>
          <p:nvPr/>
        </p:nvSpPr>
        <p:spPr>
          <a:xfrm>
            <a:off x="838200" y="366512"/>
            <a:ext cx="7467599" cy="611048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improper and abusive language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Leaving school premises without permission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unfair means in examinations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Stealing or damaging School properties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Teenage issues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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Vandalism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card is issued by Vice-Principal in consultation with </a:t>
            </a:r>
            <a:endParaRPr lang="en-US" sz="2400" b="1" dirty="0">
              <a:effectLst/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Discipline Committee and HOD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US" sz="2400" b="1" dirty="0">
              <a:effectLst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228600" y="994707"/>
            <a:ext cx="361238" cy="4659133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R I T E R I A - 02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8458200" y="1127051"/>
            <a:ext cx="429782" cy="4526789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Y E L </a:t>
            </a:r>
            <a:r>
              <a:rPr lang="en-US" sz="20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W    C A R D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3161662" y="366512"/>
            <a:ext cx="2843213" cy="4191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MEASURES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892" y="77487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/>
          <p:nvPr/>
        </p:nvSpPr>
        <p:spPr>
          <a:xfrm>
            <a:off x="1074848" y="538130"/>
            <a:ext cx="7154751" cy="555938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Immoral </a:t>
            </a:r>
            <a:r>
              <a:rPr lang="en-US" sz="3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in the School premises </a:t>
            </a:r>
            <a:r>
              <a:rPr lang="en-US" sz="10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Misuse </a:t>
            </a:r>
            <a:r>
              <a:rPr lang="en-US" sz="3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Social Media by posting negative comments/images on School, Students and </a:t>
            </a: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en-US" sz="10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3.Seroius </a:t>
            </a:r>
            <a:r>
              <a:rPr lang="en-US" sz="3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manhandling of </a:t>
            </a: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4.Any other offence of serious nature like smoking/drinking in the school premises or bringing obscene literature to School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card is issued by THE PRINCIPAL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in consultation with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Discipline Committee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Vice Principal, HOD’s &amp; Student Council }</a:t>
            </a:r>
            <a:endParaRPr lang="en-US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2"/>
          <p:cNvSpPr txBox="1"/>
          <p:nvPr/>
        </p:nvSpPr>
        <p:spPr>
          <a:xfrm>
            <a:off x="228600" y="721217"/>
            <a:ext cx="639064" cy="5280338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R I T E R I A - 03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/>
          <p:cNvSpPr txBox="1"/>
          <p:nvPr/>
        </p:nvSpPr>
        <p:spPr>
          <a:xfrm>
            <a:off x="8366489" y="878784"/>
            <a:ext cx="548911" cy="4878074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US" sz="2800" b="1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 R D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3187999" y="92567"/>
            <a:ext cx="2843213" cy="4191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DISCIPLINARY MEASURES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6211" y="54467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8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72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2" y="397968"/>
            <a:ext cx="7795634" cy="63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610600" cy="5029200"/>
          </a:xfrm>
        </p:spPr>
      </p:pic>
    </p:spTree>
    <p:extLst>
      <p:ext uri="{BB962C8B-B14F-4D97-AF65-F5344CB8AC3E}">
        <p14:creationId xmlns:p14="http://schemas.microsoft.com/office/powerpoint/2010/main" val="1817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2501" y="358140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dirty="0">
              <a:ln/>
              <a:solidFill>
                <a:schemeClr val="bg1">
                  <a:lumMod val="8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097" y="2286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9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609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Special class for class XII 2017-2018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-37214"/>
            <a:ext cx="9091613" cy="6858000"/>
          </a:xfrm>
          <a:prstGeom prst="rect">
            <a:avLst/>
          </a:prstGeom>
        </p:spPr>
      </p:pic>
      <p:pic>
        <p:nvPicPr>
          <p:cNvPr id="8" name="Picture 7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1190028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INDIAN SCHOOL 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>
                <a:solidFill>
                  <a:srgbClr val="FF0000"/>
                </a:solidFill>
              </a:rPr>
              <a:t>WADI AL KABIR</a:t>
            </a:r>
            <a:endParaRPr lang="en-US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>
                <a:latin typeface="Arial" charset="0"/>
              </a:rPr>
              <a:t>Academic Specific </a:t>
            </a:r>
          </a:p>
          <a:p>
            <a:pPr algn="ctr"/>
            <a:r>
              <a:rPr lang="en-US" sz="4800" dirty="0">
                <a:latin typeface="Arial" charset="0"/>
              </a:rPr>
              <a:t>  </a:t>
            </a:r>
            <a:r>
              <a:rPr lang="en-US" sz="4800" dirty="0" smtClean="0">
                <a:latin typeface="Arial" charset="0"/>
              </a:rPr>
              <a:t>Five  </a:t>
            </a:r>
            <a:r>
              <a:rPr lang="en-US" sz="4800" dirty="0">
                <a:latin typeface="Arial" charset="0"/>
              </a:rPr>
              <a:t>Subjects</a:t>
            </a:r>
          </a:p>
          <a:p>
            <a:r>
              <a:rPr lang="en-US" sz="4800" dirty="0">
                <a:latin typeface="Arial" charset="0"/>
              </a:rPr>
              <a:t> (1</a:t>
            </a:r>
            <a:r>
              <a:rPr lang="en-US" sz="4800" baseline="30000" dirty="0">
                <a:latin typeface="Arial" charset="0"/>
              </a:rPr>
              <a:t>st</a:t>
            </a:r>
            <a:r>
              <a:rPr lang="en-US" sz="4800" dirty="0">
                <a:latin typeface="Arial" charset="0"/>
              </a:rPr>
              <a:t> Language English,</a:t>
            </a:r>
          </a:p>
          <a:p>
            <a:r>
              <a:rPr lang="en-US" sz="4800" dirty="0">
                <a:latin typeface="Arial" charset="0"/>
              </a:rPr>
              <a:t>Second </a:t>
            </a:r>
            <a:r>
              <a:rPr lang="en-US" sz="4800" dirty="0" smtClean="0">
                <a:latin typeface="Arial" charset="0"/>
              </a:rPr>
              <a:t>Language,  </a:t>
            </a:r>
            <a:r>
              <a:rPr lang="en-US" sz="4800" dirty="0">
                <a:latin typeface="Arial" charset="0"/>
              </a:rPr>
              <a:t>Science</a:t>
            </a:r>
            <a:r>
              <a:rPr lang="en-US" sz="6000" dirty="0">
                <a:latin typeface="Arial" charset="0"/>
              </a:rPr>
              <a:t>, </a:t>
            </a:r>
            <a:r>
              <a:rPr lang="en-US" sz="4800" dirty="0">
                <a:latin typeface="Arial" charset="0"/>
              </a:rPr>
              <a:t>Social Science </a:t>
            </a:r>
            <a:r>
              <a:rPr lang="en-US" sz="4800" dirty="0" smtClean="0">
                <a:latin typeface="Arial" charset="0"/>
              </a:rPr>
              <a:t>&amp;</a:t>
            </a:r>
          </a:p>
          <a:p>
            <a:r>
              <a:rPr lang="en-US" sz="4800" dirty="0" smtClean="0">
                <a:latin typeface="Arial" charset="0"/>
              </a:rPr>
              <a:t> </a:t>
            </a:r>
            <a:r>
              <a:rPr lang="en-US" sz="4800" dirty="0">
                <a:latin typeface="Arial" charset="0"/>
              </a:rPr>
              <a:t>Mathematics </a:t>
            </a:r>
            <a:r>
              <a:rPr lang="en-US" sz="4400" dirty="0">
                <a:latin typeface="Arial" charset="0"/>
              </a:rPr>
              <a:t>)</a:t>
            </a:r>
          </a:p>
        </p:txBody>
      </p:sp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358" y="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57" y="3733800"/>
            <a:ext cx="3693111" cy="27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6695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6118"/>
              </p:ext>
            </p:extLst>
          </p:nvPr>
        </p:nvGraphicFramePr>
        <p:xfrm>
          <a:off x="228598" y="1142999"/>
          <a:ext cx="8763001" cy="5274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629"/>
                <a:gridCol w="4575372"/>
              </a:tblGrid>
              <a:tr h="114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-Mid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Term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(30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14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{Summer vacation – June &amp; July}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1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Term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(80 marks)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By 12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September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1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Post Mid Term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(80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By 11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December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{Winter vacation from 23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 to 8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January 2019}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04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Syllabus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Completion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By 13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February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7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Annual Examination (80marks)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(covering entire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Syllabus)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By 17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February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2777" y="389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Design of Examination  for class- IX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36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-52754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0146"/>
            <a:ext cx="8191498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Design of Examination  for class- X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727736"/>
              </p:ext>
            </p:extLst>
          </p:nvPr>
        </p:nvGraphicFramePr>
        <p:xfrm>
          <a:off x="0" y="861646"/>
          <a:ext cx="9144000" cy="6834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4953000"/>
              </a:tblGrid>
              <a:tr h="118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-Mid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term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(30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May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{Summer vacation – June &amp; July}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48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Term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( 80 marks)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September 2018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Post Mid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term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( 80 marks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 December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{Winter vacation from 23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 to 8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January 2019}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0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Syllabus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Completion for 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 January 2019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60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Mock 1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(80 Marks)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February 2019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9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CBSE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Board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Examination /Final Examination for class IX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(covering entire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Syllabus)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March  2018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5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63500" y="609600"/>
            <a:ext cx="5538821" cy="107753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 ASSESSMENT (20%)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6616" y="1687133"/>
            <a:ext cx="2904035" cy="1371531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Notebook Submission (5%)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(Regularity, Punctuality,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Neatness &amp; Notebook upkeep)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1633" y="1687133"/>
            <a:ext cx="3074328" cy="13715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 EVALUATION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of Periodic Test marks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48633" y="3058665"/>
            <a:ext cx="5353688" cy="3168202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Quad Arrow 13"/>
          <p:cNvSpPr/>
          <p:nvPr/>
        </p:nvSpPr>
        <p:spPr>
          <a:xfrm>
            <a:off x="3997180" y="1774180"/>
            <a:ext cx="1071462" cy="1249519"/>
          </a:xfrm>
          <a:prstGeom prst="quad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82968" y="3447362"/>
          <a:ext cx="4935829" cy="271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240"/>
                <a:gridCol w="2116589"/>
              </a:tblGrid>
              <a:tr h="703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Language 1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English 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Speaking &amp; Listening Skills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703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Language 2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Hindi/French/Malayalam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9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Science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Practical Lab Work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2919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Mathematics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Math Lab Practical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597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Social Science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Map Work &amp; Project Work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804832" y="3058665"/>
            <a:ext cx="36921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Subject Enrichment Activities (5%)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76604" cy="1399032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3600" dirty="0" smtClean="0"/>
              <a:t>Grading System for Scholastic Areas</a:t>
            </a:r>
            <a:endParaRPr lang="en-IN" sz="36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803545"/>
              </p:ext>
            </p:extLst>
          </p:nvPr>
        </p:nvGraphicFramePr>
        <p:xfrm>
          <a:off x="1981200" y="1143000"/>
          <a:ext cx="5486400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2362200"/>
                <a:gridCol w="12954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Marks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Range 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91-100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A1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81-90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A2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71-80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B1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61-70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B2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51-60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C1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41-50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C2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33-40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 &amp; below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 (Failed )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  <a:tr h="437936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161803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7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8421">
        <p14:glitter dir="d" pattern="hexagon"/>
      </p:transition>
    </mc:Choice>
    <mc:Fallback xmlns="">
      <p:transition spd="slow" advTm="18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3031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Grading   in  Co - Scholastic Areas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0968"/>
              </p:ext>
            </p:extLst>
          </p:nvPr>
        </p:nvGraphicFramePr>
        <p:xfrm>
          <a:off x="1118260" y="1447800"/>
          <a:ext cx="6705600" cy="461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886200"/>
                <a:gridCol w="1066800"/>
              </a:tblGrid>
              <a:tr h="117330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Grade </a:t>
                      </a:r>
                      <a:endParaRPr lang="fr-MC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Remark </a:t>
                      </a:r>
                      <a:endParaRPr lang="fr-MC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2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Outstanding 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600" dirty="0"/>
                    </a:p>
                  </a:txBody>
                  <a:tcPr/>
                </a:tc>
              </a:tr>
              <a:tr h="6242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Very good 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600" dirty="0"/>
                    </a:p>
                  </a:txBody>
                  <a:tcPr/>
                </a:tc>
              </a:tr>
              <a:tr h="6242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Good 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600" dirty="0"/>
                    </a:p>
                  </a:txBody>
                  <a:tcPr/>
                </a:tc>
              </a:tr>
              <a:tr h="624217">
                <a:tc>
                  <a:txBody>
                    <a:bodyPr/>
                    <a:lstStyle/>
                    <a:p>
                      <a:pPr algn="ctr"/>
                      <a:r>
                        <a:rPr lang="fr-MC" sz="3600" dirty="0" smtClean="0"/>
                        <a:t>D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C" sz="3600" dirty="0" err="1" smtClean="0"/>
                        <a:t>Fair</a:t>
                      </a:r>
                      <a:r>
                        <a:rPr lang="fr-MC" sz="3600" dirty="0" smtClean="0"/>
                        <a:t> 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600" dirty="0"/>
                    </a:p>
                  </a:txBody>
                  <a:tcPr/>
                </a:tc>
              </a:tr>
              <a:tr h="876877">
                <a:tc>
                  <a:txBody>
                    <a:bodyPr/>
                    <a:lstStyle/>
                    <a:p>
                      <a:pPr algn="ctr"/>
                      <a:r>
                        <a:rPr lang="fr-MC" sz="3600" dirty="0" smtClean="0"/>
                        <a:t>E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C" sz="3600" dirty="0" err="1" smtClean="0"/>
                        <a:t>Failed</a:t>
                      </a:r>
                      <a:r>
                        <a:rPr lang="fr-MC" sz="3600" dirty="0" smtClean="0"/>
                        <a:t> </a:t>
                      </a:r>
                      <a:endParaRPr lang="fr-MC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MC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797"/>
            <a:ext cx="1111333" cy="9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6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1">
        <p14:reveal thruBlk="1"/>
      </p:transition>
    </mc:Choice>
    <mc:Fallback xmlns="">
      <p:transition spd="slow" advTm="7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Co-Scholastic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The aspect of regularity, sincere participation, output </a:t>
            </a:r>
            <a:r>
              <a:rPr lang="en-US" sz="2800" dirty="0" smtClean="0">
                <a:latin typeface="Calibri" panose="020F0502020204030204" pitchFamily="34" charset="0"/>
              </a:rPr>
              <a:t>and teamwork </a:t>
            </a:r>
            <a:r>
              <a:rPr lang="en-US" sz="2800" dirty="0">
                <a:latin typeface="Calibri" panose="020F0502020204030204" pitchFamily="34" charset="0"/>
              </a:rPr>
              <a:t>be the generic criteria for grading in the following co-scholastic activities</a:t>
            </a:r>
            <a:r>
              <a:rPr lang="en-US" sz="2800" dirty="0" smtClean="0">
                <a:latin typeface="Calibri" panose="020F0502020204030204" pitchFamily="34" charset="0"/>
              </a:rPr>
              <a:t>: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Work </a:t>
            </a:r>
            <a:r>
              <a:rPr lang="en-US" sz="2800" dirty="0"/>
              <a:t>Education - Work Education refers to skill-based </a:t>
            </a:r>
            <a:r>
              <a:rPr lang="en-US" sz="2800" dirty="0" smtClean="0"/>
              <a:t>activities (Computer  Science ) 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 Art </a:t>
            </a:r>
            <a:r>
              <a:rPr lang="en-US" sz="2800" dirty="0"/>
              <a:t>Education </a:t>
            </a:r>
            <a:r>
              <a:rPr lang="en-US" sz="2800" dirty="0" smtClean="0"/>
              <a:t> (</a:t>
            </a:r>
            <a:r>
              <a:rPr lang="en-US" sz="2800" dirty="0"/>
              <a:t>Visual &amp; Performing </a:t>
            </a:r>
            <a:r>
              <a:rPr lang="en-US" sz="2800" dirty="0" smtClean="0"/>
              <a:t>Art: Art/ Dance/ Music)</a:t>
            </a:r>
            <a:endParaRPr lang="en-US" sz="2800" dirty="0"/>
          </a:p>
          <a:p>
            <a:r>
              <a:rPr lang="en-US" sz="2800" dirty="0"/>
              <a:t>(c) Health and Physical Education (Sports</a:t>
            </a:r>
            <a:r>
              <a:rPr lang="en-US" sz="2800" dirty="0" smtClean="0"/>
              <a:t>/ Games /Yoga  </a:t>
            </a:r>
            <a:r>
              <a:rPr lang="en-US" sz="2800" dirty="0"/>
              <a:t>etc.)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5949</TotalTime>
  <Words>465</Words>
  <Application>Microsoft Office PowerPoint</Application>
  <PresentationFormat>On-screen Show (4:3)</PresentationFormat>
  <Paragraphs>164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Albany</vt:lpstr>
      <vt:lpstr>Algerian</vt:lpstr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Design of Examination  for class- X</vt:lpstr>
      <vt:lpstr>PowerPoint Presentation</vt:lpstr>
      <vt:lpstr>Grading System for Scholastic Areas</vt:lpstr>
      <vt:lpstr>PowerPoint Presentation</vt:lpstr>
      <vt:lpstr>Co-Scholastic Activities</vt:lpstr>
      <vt:lpstr>PowerPoint Presentation</vt:lpstr>
      <vt:lpstr>DISCIPLINE PROCEDURE OF THE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</dc:creator>
  <cp:lastModifiedBy>Administrator</cp:lastModifiedBy>
  <cp:revision>81</cp:revision>
  <dcterms:created xsi:type="dcterms:W3CDTF">2017-03-09T07:25:56Z</dcterms:created>
  <dcterms:modified xsi:type="dcterms:W3CDTF">2018-04-05T20:09:16Z</dcterms:modified>
</cp:coreProperties>
</file>