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75" r:id="rId3"/>
    <p:sldId id="261" r:id="rId4"/>
    <p:sldId id="271" r:id="rId5"/>
    <p:sldId id="262" r:id="rId6"/>
    <p:sldId id="272" r:id="rId7"/>
    <p:sldId id="263" r:id="rId8"/>
    <p:sldId id="273" r:id="rId9"/>
    <p:sldId id="266" r:id="rId10"/>
    <p:sldId id="268" r:id="rId11"/>
    <p:sldId id="276" r:id="rId12"/>
    <p:sldId id="265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002"/>
    <a:srgbClr val="FCBCEE"/>
    <a:srgbClr val="F52B1B"/>
    <a:srgbClr val="BFF6F9"/>
    <a:srgbClr val="FF6600"/>
    <a:srgbClr val="81E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acher.Teacher-PC\Desktop\CSIP_Orientation_2015_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acher.Teacher-PC\Desktop\CSIP_Orientation_2015_16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acher.Teacher-PC\Desktop\CSIP_Orientation_2015_16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Syllabus_11_csip_cha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Syllabus_11_csip_char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Syllabus_11_csip_cha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% Of</a:t>
            </a:r>
            <a:r>
              <a:rPr lang="en-US" baseline="0"/>
              <a:t> Marks - Theory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6125362420683589"/>
          <c:y val="0.1106401283172937"/>
          <c:w val="0.43874637579316417"/>
          <c:h val="0.8627854330708661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% Of</a:t>
            </a:r>
            <a:r>
              <a:rPr lang="en-US" baseline="0"/>
              <a:t> Marks - Theory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6125362420683589"/>
          <c:y val="0.1106401283172937"/>
          <c:w val="0.43874637579316417"/>
          <c:h val="0.8627854330708661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A9-4116-9C80-AFF5B4EC5B1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A9-4116-9C80-AFF5B4EC5B1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A9-4116-9C80-AFF5B4EC5B1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1A9-4116-9C80-AFF5B4EC5B17}"/>
              </c:ext>
            </c:extLst>
          </c:dPt>
          <c:dLbls>
            <c:dLbl>
              <c:idx val="0"/>
              <c:layout>
                <c:manualLayout>
                  <c:x val="-2.5498915896382576E-2"/>
                  <c:y val="6.9333297360692594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1A9-4116-9C80-AFF5B4EC5B17}"/>
                </c:ext>
                <c:ext xmlns:c15="http://schemas.microsoft.com/office/drawing/2012/chart" uri="{CE6537A1-D6FC-4f65-9D91-7224C49458BB}">
                  <c15:layout>
                    <c:manualLayout>
                      <c:w val="0.41897352504849944"/>
                      <c:h val="0.2612068000987131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91142323425788E-8"/>
                  <c:y val="-1.0206178777147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1A9-4116-9C80-AFF5B4EC5B17}"/>
                </c:ext>
                <c:ext xmlns:c15="http://schemas.microsoft.com/office/drawing/2012/chart" uri="{CE6537A1-D6FC-4f65-9D91-7224C49458BB}">
                  <c15:layout>
                    <c:manualLayout>
                      <c:w val="0.21529151695843846"/>
                      <c:h val="0.2964121187437777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3062649777473362E-2"/>
                  <c:y val="-4.15718086646981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15404021099304E-2"/>
                  <c:y val="-0.174010091410987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1A9-4116-9C80-AFF5B4EC5B17}"/>
                </c:ext>
                <c:ext xmlns:c15="http://schemas.microsoft.com/office/drawing/2012/chart" uri="{CE6537A1-D6FC-4f65-9D91-7224C49458BB}">
                  <c15:layout>
                    <c:manualLayout>
                      <c:w val="0.33454756262263335"/>
                      <c:h val="0.1834030228979998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Sheet1!$B$5:$B$8</c:f>
              <c:strCache>
                <c:ptCount val="4"/>
                <c:pt idx="0">
                  <c:v>COMPUTER FUNDAMENTALS</c:v>
                </c:pt>
                <c:pt idx="1">
                  <c:v>PROGRAMMING METHODOLOGY</c:v>
                </c:pt>
                <c:pt idx="2">
                  <c:v>INTRODUCTION TO C++</c:v>
                </c:pt>
                <c:pt idx="3">
                  <c:v>PROGRAMMING IN C++</c:v>
                </c:pt>
              </c:strCache>
            </c:strRef>
          </c:cat>
          <c:val>
            <c:numRef>
              <c:f>Sheet1!$C$5:$C$8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1A9-4116-9C80-AFF5B4EC5B1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% of Marks - </a:t>
            </a:r>
            <a:r>
              <a:rPr lang="en-US" dirty="0" smtClean="0"/>
              <a:t>Practical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63998538011695905"/>
          <c:y val="0"/>
          <c:w val="0.36001461988304095"/>
          <c:h val="0.980668562263050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>
        <c:manualLayout>
          <c:xMode val="edge"/>
          <c:yMode val="edge"/>
          <c:x val="1.7279320348114378E-2"/>
          <c:y val="9.6957497248327834E-2"/>
          <c:w val="0.40403785053184144"/>
          <c:h val="0.9030425027516721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646448040148826E-2"/>
          <c:y val="0.13540208515602217"/>
          <c:w val="0.91735355195985113"/>
          <c:h val="0.75942731116943729"/>
        </c:manualLayout>
      </c:layout>
      <c:pie3DChart>
        <c:varyColors val="1"/>
        <c:ser>
          <c:idx val="0"/>
          <c:order val="0"/>
          <c:explosion val="2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DA-4E35-9762-1B5C768F68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DA-4E35-9762-1B5C768F68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DA-4E35-9762-1B5C768F68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DA-4E35-9762-1B5C768F6801}"/>
              </c:ext>
            </c:extLst>
          </c:dPt>
          <c:dLbls>
            <c:dLbl>
              <c:idx val="0"/>
              <c:layout>
                <c:manualLayout>
                  <c:x val="-4.5967939755194136E-3"/>
                  <c:y val="3.15705203099566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0E400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DA-4E35-9762-1B5C768F6801}"/>
                </c:ext>
                <c:ext xmlns:c15="http://schemas.microsoft.com/office/drawing/2012/chart" uri="{CE6537A1-D6FC-4f65-9D91-7224C49458BB}">
                  <c15:layout>
                    <c:manualLayout>
                      <c:w val="0.23293901930482988"/>
                      <c:h val="0.2745045933683276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6043613707165108"/>
                  <c:y val="-3.15703960170589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0E400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8DA-4E35-9762-1B5C768F68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0E400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0E400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rgbClr val="0E400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Sheet2!$C$5:$C$8</c:f>
              <c:strCache>
                <c:ptCount val="4"/>
                <c:pt idx="0">
                  <c:v>PROGRAMMING IN C++ (OOP)</c:v>
                </c:pt>
                <c:pt idx="1">
                  <c:v>PROJECT WORK</c:v>
                </c:pt>
                <c:pt idx="2">
                  <c:v>PRACTICAL FILE</c:v>
                </c:pt>
                <c:pt idx="3">
                  <c:v>VIVA VOCE</c:v>
                </c:pt>
              </c:strCache>
            </c:strRef>
          </c:cat>
          <c:val>
            <c:numRef>
              <c:f>Sheet2!$D$5:$D$8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8DA-4E35-9762-1B5C768F680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Sheet3!$E$11</c:f>
              <c:strCache>
                <c:ptCount val="1"/>
              </c:strCache>
            </c:strRef>
          </c:tx>
          <c:dPt>
            <c:idx val="0"/>
            <c:bubble3D val="0"/>
            <c:explosion val="48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BC-4BC1-B339-0FB46F4F4096}"/>
              </c:ext>
            </c:extLst>
          </c:dPt>
          <c:dPt>
            <c:idx val="1"/>
            <c:bubble3D val="0"/>
            <c:explosion val="19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BC-4BC1-B339-0FB46F4F4096}"/>
              </c:ext>
            </c:extLst>
          </c:dPt>
          <c:dPt>
            <c:idx val="2"/>
            <c:bubble3D val="0"/>
            <c:explosion val="13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8BC-4BC1-B339-0FB46F4F4096}"/>
              </c:ext>
            </c:extLst>
          </c:dPt>
          <c:dPt>
            <c:idx val="3"/>
            <c:bubble3D val="0"/>
            <c:explosion val="35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8BC-4BC1-B339-0FB46F4F409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0E400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8BC-4BC1-B339-0FB46F4F409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-4.6116504854369078E-2"/>
                  <c:y val="9.19540229885057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8BC-4BC1-B339-0FB46F4F4096}"/>
                </c:ext>
                <c:ext xmlns:c15="http://schemas.microsoft.com/office/drawing/2012/chart" uri="{CE6537A1-D6FC-4f65-9D91-7224C49458BB}">
                  <c15:layout>
                    <c:manualLayout>
                      <c:w val="0.22661710368728177"/>
                      <c:h val="0.2612068965517241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0453074433656928E-2"/>
                  <c:y val="0.178160919540229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8BC-4BC1-B339-0FB46F4F4096}"/>
                </c:ext>
                <c:ext xmlns:c15="http://schemas.microsoft.com/office/drawing/2012/chart" uri="{CE6537A1-D6FC-4f65-9D91-7224C49458BB}">
                  <c15:layout>
                    <c:manualLayout>
                      <c:w val="0.26326860841423944"/>
                      <c:h val="0.2612068965517241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rgbClr val="0E400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Sheet3!$D$12:$D$15</c:f>
              <c:strCache>
                <c:ptCount val="4"/>
                <c:pt idx="0">
                  <c:v>INTRODUCTION TO COMPUTER SYSTEMS</c:v>
                </c:pt>
                <c:pt idx="1">
                  <c:v>INTRODUCTION TO PROGRAMMING</c:v>
                </c:pt>
                <c:pt idx="2">
                  <c:v>RELATIONAL DATABASE MANAGEMENT SYSTEM</c:v>
                </c:pt>
                <c:pt idx="3">
                  <c:v>IT APPLICATIONS</c:v>
                </c:pt>
              </c:strCache>
            </c:strRef>
          </c:cat>
          <c:val>
            <c:numRef>
              <c:f>Sheet3!$E$12:$E$15</c:f>
              <c:numCache>
                <c:formatCode>General</c:formatCode>
                <c:ptCount val="4"/>
                <c:pt idx="0">
                  <c:v>10</c:v>
                </c:pt>
                <c:pt idx="1">
                  <c:v>25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8BC-4BC1-B339-0FB46F4F409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372585449290753E-2"/>
          <c:y val="0.19890602216389619"/>
          <c:w val="0.9356274145507093"/>
          <c:h val="0.74553842228054823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24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84-4DFB-AB30-DF8718DE9575}"/>
              </c:ext>
            </c:extLst>
          </c:dPt>
          <c:dPt>
            <c:idx val="1"/>
            <c:bubble3D val="0"/>
            <c:explosion val="37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84-4DFB-AB30-DF8718DE9575}"/>
              </c:ext>
            </c:extLst>
          </c:dPt>
          <c:dPt>
            <c:idx val="2"/>
            <c:bubble3D val="0"/>
            <c:explosion val="51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84-4DFB-AB30-DF8718DE9575}"/>
              </c:ext>
            </c:extLst>
          </c:dPt>
          <c:dPt>
            <c:idx val="3"/>
            <c:bubble3D val="0"/>
            <c:explosion val="4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84-4DFB-AB30-DF8718DE9575}"/>
              </c:ext>
            </c:extLst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E84-4DFB-AB30-DF8718DE957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0E400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0E400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0E400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0E400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0E400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rgbClr val="0E400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Sheet4!$C$5:$C$9</c:f>
              <c:strCache>
                <c:ptCount val="5"/>
                <c:pt idx="0">
                  <c:v>Problem solving using JAVA</c:v>
                </c:pt>
                <c:pt idx="1">
                  <c:v>SQL-Queries</c:v>
                </c:pt>
                <c:pt idx="2">
                  <c:v>Practical Records</c:v>
                </c:pt>
                <c:pt idx="3">
                  <c:v>Project Work</c:v>
                </c:pt>
                <c:pt idx="4">
                  <c:v>Viva-Voce</c:v>
                </c:pt>
              </c:strCache>
            </c:strRef>
          </c:cat>
          <c:val>
            <c:numRef>
              <c:f>Sheet4!$D$5:$D$9</c:f>
              <c:numCache>
                <c:formatCode>General</c:formatCode>
                <c:ptCount val="5"/>
                <c:pt idx="0">
                  <c:v>10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E84-4DFB-AB30-DF8718DE957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67B5E-7640-4FE7-B79E-4B43BC89280F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5FE40-9D2D-462B-AD67-39BDFDF0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5FE40-9D2D-462B-AD67-39BDFDF037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3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6EA-323A-4A77-B07E-81AC07860AE2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52D8-F744-474E-A94F-382899AF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3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6EA-323A-4A77-B07E-81AC07860AE2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52D8-F744-474E-A94F-382899AF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2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6EA-323A-4A77-B07E-81AC07860AE2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52D8-F744-474E-A94F-382899AF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3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6EA-323A-4A77-B07E-81AC07860AE2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52D8-F744-474E-A94F-382899AF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5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6EA-323A-4A77-B07E-81AC07860AE2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52D8-F744-474E-A94F-382899AF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8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6EA-323A-4A77-B07E-81AC07860AE2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52D8-F744-474E-A94F-382899AF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4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6EA-323A-4A77-B07E-81AC07860AE2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52D8-F744-474E-A94F-382899AF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5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6EA-323A-4A77-B07E-81AC07860AE2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52D8-F744-474E-A94F-382899AF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2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6EA-323A-4A77-B07E-81AC07860AE2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52D8-F744-474E-A94F-382899AF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5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6EA-323A-4A77-B07E-81AC07860AE2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52D8-F744-474E-A94F-382899AF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8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6EA-323A-4A77-B07E-81AC07860AE2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52D8-F744-474E-A94F-382899AF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2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636EA-323A-4A77-B07E-81AC07860AE2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B52D8-F744-474E-A94F-382899AF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1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511509"/>
              </p:ext>
            </p:extLst>
          </p:nvPr>
        </p:nvGraphicFramePr>
        <p:xfrm>
          <a:off x="420805" y="926910"/>
          <a:ext cx="8610600" cy="524280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8726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79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13378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32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 </a:t>
                      </a:r>
                      <a:r>
                        <a:rPr lang="en-US" sz="3200" b="1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 </a:t>
                      </a:r>
                      <a:r>
                        <a:rPr lang="en-US" sz="32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Computer Science ( Theory )</a:t>
                      </a:r>
                      <a:endParaRPr lang="en-US" sz="3200" b="1" i="0" u="none" strike="noStrike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17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u="sng" strike="noStrike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 NAME</a:t>
                      </a:r>
                      <a:endParaRPr lang="en-US" sz="2800" b="1" i="0" u="sng" strike="noStrike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u="sng" strike="noStrike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MARKS</a:t>
                      </a:r>
                      <a:endParaRPr lang="en-US" sz="2800" b="1" i="0" u="sng" strike="noStrike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17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COMPUTER</a:t>
                      </a:r>
                      <a:r>
                        <a:rPr lang="en-US" sz="28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FUNDAMENTALS</a:t>
                      </a:r>
                      <a:endParaRPr lang="en-US" sz="2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en-US" sz="2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17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PROGRAMMING</a:t>
                      </a:r>
                      <a:r>
                        <a:rPr lang="en-US" sz="28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METHODOLOGY</a:t>
                      </a:r>
                      <a:endParaRPr lang="en-US" sz="2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lang="en-US" sz="2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17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INTRODUCTION TO C++</a:t>
                      </a:r>
                      <a:endParaRPr lang="en-US" sz="2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lang="en-US" sz="2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17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PROGRAMMING</a:t>
                      </a:r>
                      <a:r>
                        <a:rPr lang="en-US" sz="28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IN C++</a:t>
                      </a:r>
                      <a:endParaRPr lang="en-US" sz="2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</a:t>
                      </a:r>
                      <a:endParaRPr lang="en-US" sz="2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02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2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02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r>
                        <a:rPr lang="en-US" sz="2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2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352908"/>
              </p:ext>
            </p:extLst>
          </p:nvPr>
        </p:nvGraphicFramePr>
        <p:xfrm>
          <a:off x="152400" y="4724400"/>
          <a:ext cx="8915399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379159"/>
              </p:ext>
            </p:extLst>
          </p:nvPr>
        </p:nvGraphicFramePr>
        <p:xfrm>
          <a:off x="2334201" y="429705"/>
          <a:ext cx="6477000" cy="436245"/>
        </p:xfrm>
        <a:graphic>
          <a:graphicData uri="http://schemas.openxmlformats.org/drawingml/2006/table">
            <a:tbl>
              <a:tblPr/>
              <a:tblGrid>
                <a:gridCol w="6477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Palatino Linotype"/>
                          <a:ea typeface="+mn-ea"/>
                          <a:cs typeface="+mn-cs"/>
                        </a:rPr>
                        <a:t>Department</a:t>
                      </a:r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Palatino Linotype"/>
                        </a:rPr>
                        <a:t> of </a:t>
                      </a:r>
                      <a:r>
                        <a:rPr lang="en-US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Palatino Linotype"/>
                        </a:rPr>
                        <a:t>Information Technology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2" descr="C:\Users\Teacher.Teacher-PC\Desktop\orientation_26March2015\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0" y="324800"/>
            <a:ext cx="2105891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23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11679"/>
            <a:ext cx="3395407" cy="2160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909"/>
            <a:ext cx="3086100" cy="2057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68" y="133909"/>
            <a:ext cx="3090863" cy="203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41381"/>
            <a:ext cx="3086100" cy="2098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67" y="4641381"/>
            <a:ext cx="3090863" cy="209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53011"/>
            <a:ext cx="8229600" cy="114617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Talent Hunt Competition</a:t>
            </a:r>
            <a:endParaRPr lang="en-US" sz="6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899186"/>
            <a:ext cx="3696836" cy="2501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054" y="246062"/>
            <a:ext cx="3654382" cy="2420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5588"/>
            <a:ext cx="3619380" cy="2411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053" y="3922998"/>
            <a:ext cx="3654382" cy="24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327775" cy="40413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1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/>
          <p:nvPr/>
        </p:nvSpPr>
        <p:spPr>
          <a:xfrm>
            <a:off x="152400" y="5791200"/>
            <a:ext cx="8648700" cy="571500"/>
          </a:xfrm>
          <a:prstGeom prst="rect">
            <a:avLst/>
          </a:prstGeom>
          <a:noFill/>
          <a:ln w="63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 prstMaterial="dkEdge">
            <a:bevelT w="152400" h="50800" prst="softRound"/>
            <a:bevelB/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effectLst/>
                <a:ea typeface="Calibri"/>
                <a:cs typeface="Times New Roman"/>
              </a:rPr>
              <a:t>                       </a:t>
            </a:r>
            <a:r>
              <a:rPr lang="en-US" sz="1100" b="1" dirty="0" smtClean="0">
                <a:effectLst/>
                <a:ea typeface="Calibri"/>
                <a:cs typeface="Times New Roman"/>
              </a:rPr>
              <a:t> </a:t>
            </a:r>
            <a:r>
              <a:rPr lang="en-US" sz="2800" b="1" dirty="0">
                <a:effectLst/>
                <a:latin typeface="Monotype Corsiva" panose="03010101010201010101" pitchFamily="66" charset="0"/>
                <a:ea typeface="Calibri"/>
                <a:cs typeface="Times New Roman"/>
              </a:rPr>
              <a:t>For Further details  click  on    </a:t>
            </a:r>
            <a:r>
              <a:rPr lang="en-US" sz="3200" b="1" u="sng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>www.iswkoman.com</a:t>
            </a:r>
            <a:endParaRPr lang="en-US" sz="1200" b="1" u="sng" dirty="0">
              <a:solidFill>
                <a:srgbClr val="C00000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71500"/>
            <a:ext cx="7035248" cy="5219700"/>
          </a:xfrm>
          <a:prstGeom prst="rect">
            <a:avLst/>
          </a:prstGeom>
          <a:effectLst>
            <a:glow rad="101600">
              <a:schemeClr val="accent1">
                <a:satMod val="175000"/>
                <a:alpha val="35000"/>
              </a:schemeClr>
            </a:glow>
          </a:effectLst>
          <a:scene3d>
            <a:camera prst="orthographicFront"/>
            <a:lightRig rig="threePt" dir="t"/>
          </a:scene3d>
          <a:sp3d extrusionH="76200">
            <a:bevelB/>
            <a:extrusionClr>
              <a:schemeClr val="bg2">
                <a:lumMod val="75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11252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559641"/>
              </p:ext>
            </p:extLst>
          </p:nvPr>
        </p:nvGraphicFramePr>
        <p:xfrm>
          <a:off x="152400" y="4114800"/>
          <a:ext cx="8915399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085269"/>
              </p:ext>
            </p:extLst>
          </p:nvPr>
        </p:nvGraphicFramePr>
        <p:xfrm>
          <a:off x="152400" y="1512332"/>
          <a:ext cx="8763000" cy="50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1538564" y="1026794"/>
            <a:ext cx="620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 XI - Computer Science ( Theory )</a:t>
            </a:r>
          </a:p>
        </p:txBody>
      </p:sp>
    </p:spTree>
    <p:extLst>
      <p:ext uri="{BB962C8B-B14F-4D97-AF65-F5344CB8AC3E}">
        <p14:creationId xmlns:p14="http://schemas.microsoft.com/office/powerpoint/2010/main" val="2292546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796843"/>
              </p:ext>
            </p:extLst>
          </p:nvPr>
        </p:nvGraphicFramePr>
        <p:xfrm>
          <a:off x="223315" y="1200151"/>
          <a:ext cx="8801622" cy="504824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68107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09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49189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32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 </a:t>
                      </a:r>
                      <a:r>
                        <a:rPr lang="en-US" sz="3200" b="1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 </a:t>
                      </a:r>
                      <a:r>
                        <a:rPr lang="en-US" sz="32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Computer Science ( </a:t>
                      </a:r>
                      <a:r>
                        <a:rPr lang="en-US" sz="3200" b="1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Practical </a:t>
                      </a:r>
                      <a:r>
                        <a:rPr lang="en-US" sz="32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3200" b="1" i="0" u="none" strike="noStrike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805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dirty="0" smtClean="0">
                          <a:solidFill>
                            <a:srgbClr val="0E400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</a:t>
                      </a:r>
                      <a:r>
                        <a:rPr lang="en-US" sz="2800" b="1" u="none" strike="noStrike" kern="1200" baseline="0" dirty="0" smtClean="0">
                          <a:solidFill>
                            <a:srgbClr val="0E400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NAME</a:t>
                      </a:r>
                      <a:endParaRPr lang="en-US" sz="2800" b="1" i="0" u="none" strike="noStrike" kern="1200" dirty="0">
                        <a:solidFill>
                          <a:srgbClr val="0E400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dirty="0" smtClean="0">
                          <a:solidFill>
                            <a:srgbClr val="0E400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</a:t>
                      </a:r>
                      <a:endParaRPr lang="en-US" sz="2800" b="1" i="0" u="none" strike="noStrike" kern="1200" dirty="0">
                        <a:solidFill>
                          <a:srgbClr val="0E400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02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PROGRAMMING IN C</a:t>
                      </a:r>
                      <a:r>
                        <a:rPr lang="en-US" sz="2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 (OOP)</a:t>
                      </a:r>
                      <a:endParaRPr lang="en-US" sz="2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02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PROJECT</a:t>
                      </a:r>
                      <a:r>
                        <a:rPr lang="en-US" sz="2800" b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WORK</a:t>
                      </a:r>
                      <a:endParaRPr lang="en-US" sz="2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02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PRACTICAL FILE</a:t>
                      </a:r>
                      <a:endParaRPr lang="en-US" sz="2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02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VIVA </a:t>
                      </a:r>
                      <a:r>
                        <a:rPr lang="en-US" sz="2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VOCE</a:t>
                      </a:r>
                      <a:endParaRPr lang="en-US" sz="2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002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r>
                        <a:rPr lang="en-US" sz="2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14303"/>
              </p:ext>
            </p:extLst>
          </p:nvPr>
        </p:nvGraphicFramePr>
        <p:xfrm>
          <a:off x="152400" y="4191000"/>
          <a:ext cx="8839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25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364740"/>
              </p:ext>
            </p:extLst>
          </p:nvPr>
        </p:nvGraphicFramePr>
        <p:xfrm>
          <a:off x="457200" y="1844644"/>
          <a:ext cx="8458200" cy="478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406285" y="1026794"/>
            <a:ext cx="6469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 XI - Computer Science (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Practical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38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220608"/>
              </p:ext>
            </p:extLst>
          </p:nvPr>
        </p:nvGraphicFramePr>
        <p:xfrm>
          <a:off x="152401" y="1371600"/>
          <a:ext cx="8991599" cy="4953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4675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1526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3200" b="1" kern="1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Class </a:t>
                      </a:r>
                      <a:r>
                        <a:rPr lang="en-US" sz="3200" b="1" kern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XI </a:t>
                      </a:r>
                      <a:r>
                        <a:rPr lang="en-US" sz="3200" b="1" kern="1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Informatics Practices ( Theory 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52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kern="1200" dirty="0" smtClean="0">
                          <a:solidFill>
                            <a:srgbClr val="0E400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UNIT NAME</a:t>
                      </a:r>
                      <a:endParaRPr lang="en-US" sz="2800" b="1" kern="1200" dirty="0">
                        <a:solidFill>
                          <a:srgbClr val="0E400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kern="1200" dirty="0" smtClean="0">
                          <a:solidFill>
                            <a:srgbClr val="0E400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MARKS</a:t>
                      </a:r>
                      <a:endParaRPr lang="en-US" sz="2800" b="1" kern="1200" dirty="0">
                        <a:solidFill>
                          <a:srgbClr val="0E400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931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INTRODUCTION TO COMPUTER SYSTEMS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08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INTRODUCTION TO PROGRAMMING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931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RELATIONAL DATABASE MANAGEMENT SYSTEM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02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 APPLICATIONS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02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5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72540"/>
              </p:ext>
            </p:extLst>
          </p:nvPr>
        </p:nvGraphicFramePr>
        <p:xfrm>
          <a:off x="304800" y="1524000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221040" y="609600"/>
            <a:ext cx="6854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 XI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Informatics Practices ( Theory)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108974"/>
              </p:ext>
            </p:extLst>
          </p:nvPr>
        </p:nvGraphicFramePr>
        <p:xfrm>
          <a:off x="152400" y="915537"/>
          <a:ext cx="8991600" cy="50292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3778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37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8650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32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 </a:t>
                      </a:r>
                      <a:r>
                        <a:rPr lang="en-US" sz="3200" b="1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 </a:t>
                      </a:r>
                      <a:r>
                        <a:rPr lang="en-US" sz="32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Informatics Practices  ( </a:t>
                      </a:r>
                      <a:r>
                        <a:rPr lang="en-US" sz="3200" b="1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Practical)</a:t>
                      </a:r>
                      <a:endParaRPr lang="en-US" sz="3200" b="1" i="0" u="none" strike="noStrike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dirty="0" smtClean="0">
                          <a:solidFill>
                            <a:srgbClr val="0E400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 NAME</a:t>
                      </a:r>
                      <a:endParaRPr lang="en-US" sz="2800" b="1" i="0" u="none" strike="noStrike" kern="1200" dirty="0">
                        <a:solidFill>
                          <a:srgbClr val="0E400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u="none" strike="noStrike" kern="1200" dirty="0" smtClean="0">
                          <a:solidFill>
                            <a:srgbClr val="0E400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MARKS</a:t>
                      </a:r>
                      <a:endParaRPr lang="en-US" sz="2800" b="1" i="0" u="none" strike="noStrike" kern="1200" dirty="0">
                        <a:solidFill>
                          <a:srgbClr val="0E400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1" u="none" strike="noStrike" kern="1200" cap="all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Problem solving</a:t>
                      </a:r>
                      <a:r>
                        <a:rPr lang="en-US" sz="2800" b="1" u="none" strike="noStrike" kern="1200" cap="all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using JAVA</a:t>
                      </a:r>
                      <a:endParaRPr lang="en-US" sz="2800" b="1" i="0" u="none" strike="noStrike" kern="1200" cap="all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3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32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1" u="none" strike="noStrike" kern="1200" cap="all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SQL-Queries</a:t>
                      </a:r>
                      <a:endParaRPr lang="en-US" sz="2800" b="1" i="0" u="none" strike="noStrike" kern="1200" cap="all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3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en-US" sz="32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1" u="none" strike="noStrike" kern="1200" cap="all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Practical Records</a:t>
                      </a:r>
                      <a:endParaRPr lang="en-US" sz="2800" b="1" i="0" u="none" strike="noStrike" kern="1200" cap="all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3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32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1" u="none" strike="noStrike" kern="1200" cap="all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Project</a:t>
                      </a:r>
                      <a:r>
                        <a:rPr lang="en-US" sz="2800" b="1" u="none" strike="noStrike" kern="1200" cap="all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Work</a:t>
                      </a:r>
                      <a:endParaRPr lang="en-US" sz="2800" b="1" i="0" u="none" strike="noStrike" kern="1200" cap="all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3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1" u="none" strike="noStrike" kern="1200" cap="all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Viva-Voce</a:t>
                      </a:r>
                      <a:endParaRPr lang="en-US" sz="2800" b="1" i="0" u="none" strike="noStrike" kern="1200" cap="all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3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en-US" sz="32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2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3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32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675866"/>
              </p:ext>
            </p:extLst>
          </p:nvPr>
        </p:nvGraphicFramePr>
        <p:xfrm>
          <a:off x="457199" y="1219200"/>
          <a:ext cx="8226349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89051" y="457200"/>
            <a:ext cx="7994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 XI – Informatics Practices ( Practical )</a:t>
            </a:r>
          </a:p>
        </p:txBody>
      </p:sp>
    </p:spTree>
    <p:extLst>
      <p:ext uri="{BB962C8B-B14F-4D97-AF65-F5344CB8AC3E}">
        <p14:creationId xmlns:p14="http://schemas.microsoft.com/office/powerpoint/2010/main" val="31471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2" y="1864659"/>
            <a:ext cx="7699956" cy="4715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8777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Monotype Corsiva" panose="03010101010201010101" pitchFamily="66" charset="0"/>
              </a:rPr>
              <a:t>SECURED 1</a:t>
            </a:r>
            <a:r>
              <a:rPr lang="en-US" sz="2800" b="1" baseline="30000" dirty="0" smtClean="0">
                <a:latin typeface="Monotype Corsiva" panose="03010101010201010101" pitchFamily="66" charset="0"/>
              </a:rPr>
              <a:t>ST</a:t>
            </a:r>
            <a:r>
              <a:rPr lang="en-US" sz="2800" b="1" dirty="0" smtClean="0">
                <a:latin typeface="Monotype Corsiva" panose="03010101010201010101" pitchFamily="66" charset="0"/>
              </a:rPr>
              <a:t> PLACE IN WEB DEVELOPMENT COMPETITION HELD AT </a:t>
            </a:r>
          </a:p>
          <a:p>
            <a:pPr algn="ctr"/>
            <a:r>
              <a:rPr lang="en-US" sz="2800" b="1" dirty="0" smtClean="0">
                <a:latin typeface="Monotype Corsiva" panose="03010101010201010101" pitchFamily="66" charset="0"/>
              </a:rPr>
              <a:t>WALJAT COLLEGE OF APPLIED SCIENCES, MUSCAT ON 9</a:t>
            </a:r>
            <a:r>
              <a:rPr lang="en-US" sz="2800" b="1" baseline="30000" dirty="0" smtClean="0">
                <a:latin typeface="Monotype Corsiva" panose="03010101010201010101" pitchFamily="66" charset="0"/>
              </a:rPr>
              <a:t>TH</a:t>
            </a:r>
            <a:r>
              <a:rPr lang="en-US" sz="2800" b="1" dirty="0" smtClean="0">
                <a:latin typeface="Monotype Corsiva" panose="03010101010201010101" pitchFamily="66" charset="0"/>
              </a:rPr>
              <a:t> MAY 2017</a:t>
            </a:r>
            <a:endParaRPr lang="en-US" sz="2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2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214</Words>
  <Application>Microsoft Office PowerPoint</Application>
  <PresentationFormat>On-screen Show (4:3)</PresentationFormat>
  <Paragraphs>84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Monotype Corsiva</vt:lpstr>
      <vt:lpstr>Palatino Linotype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Talent Hunt Competition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MP Hall</cp:lastModifiedBy>
  <cp:revision>70</cp:revision>
  <dcterms:created xsi:type="dcterms:W3CDTF">2015-03-26T09:09:06Z</dcterms:created>
  <dcterms:modified xsi:type="dcterms:W3CDTF">2018-04-19T11:56:47Z</dcterms:modified>
</cp:coreProperties>
</file>