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9" r:id="rId2"/>
    <p:sldId id="258" r:id="rId3"/>
    <p:sldId id="259" r:id="rId4"/>
    <p:sldId id="274" r:id="rId5"/>
    <p:sldId id="278" r:id="rId6"/>
    <p:sldId id="277" r:id="rId7"/>
    <p:sldId id="271" r:id="rId8"/>
    <p:sldId id="266" r:id="rId9"/>
    <p:sldId id="27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9522E-0F96-4584-B20A-76D808DCEDED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A491E-9B6E-4BEE-A54A-900B11299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54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BCF0-4F26-4B16-85CD-18F61BBA2AEA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69867-048A-4DA9-8E46-B9C13E922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00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BCF0-4F26-4B16-85CD-18F61BBA2AEA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69867-048A-4DA9-8E46-B9C13E922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80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BCF0-4F26-4B16-85CD-18F61BBA2AEA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69867-048A-4DA9-8E46-B9C13E922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77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BCF0-4F26-4B16-85CD-18F61BBA2AEA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69867-048A-4DA9-8E46-B9C13E922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3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BCF0-4F26-4B16-85CD-18F61BBA2AEA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69867-048A-4DA9-8E46-B9C13E922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03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BCF0-4F26-4B16-85CD-18F61BBA2AEA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69867-048A-4DA9-8E46-B9C13E922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15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BCF0-4F26-4B16-85CD-18F61BBA2AEA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69867-048A-4DA9-8E46-B9C13E922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5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BCF0-4F26-4B16-85CD-18F61BBA2AEA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69867-048A-4DA9-8E46-B9C13E922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1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BCF0-4F26-4B16-85CD-18F61BBA2AEA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69867-048A-4DA9-8E46-B9C13E922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59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BCF0-4F26-4B16-85CD-18F61BBA2AEA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69867-048A-4DA9-8E46-B9C13E922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01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0BCF0-4F26-4B16-85CD-18F61BBA2AEA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69867-048A-4DA9-8E46-B9C13E922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5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0BCF0-4F26-4B16-85CD-18F61BBA2AEA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69867-048A-4DA9-8E46-B9C13E922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8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11.jpeg"/><Relationship Id="rId21" Type="http://schemas.openxmlformats.org/officeDocument/2006/relationships/image" Target="../media/image29.jpe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17" Type="http://schemas.openxmlformats.org/officeDocument/2006/relationships/image" Target="../media/image25.jpeg"/><Relationship Id="rId2" Type="http://schemas.openxmlformats.org/officeDocument/2006/relationships/image" Target="../media/image10.jpeg"/><Relationship Id="rId16" Type="http://schemas.openxmlformats.org/officeDocument/2006/relationships/image" Target="../media/image24.jp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24" Type="http://schemas.openxmlformats.org/officeDocument/2006/relationships/image" Target="../media/image32.jpeg"/><Relationship Id="rId5" Type="http://schemas.openxmlformats.org/officeDocument/2006/relationships/image" Target="../media/image13.jpg"/><Relationship Id="rId15" Type="http://schemas.openxmlformats.org/officeDocument/2006/relationships/image" Target="../media/image23.jpeg"/><Relationship Id="rId23" Type="http://schemas.openxmlformats.org/officeDocument/2006/relationships/image" Target="../media/image31.jpeg"/><Relationship Id="rId10" Type="http://schemas.openxmlformats.org/officeDocument/2006/relationships/image" Target="../media/image18.jpeg"/><Relationship Id="rId19" Type="http://schemas.openxmlformats.org/officeDocument/2006/relationships/image" Target="../media/image27.jpg"/><Relationship Id="rId4" Type="http://schemas.openxmlformats.org/officeDocument/2006/relationships/image" Target="../media/image12.jp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Relationship Id="rId22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2420471"/>
          </a:xfrm>
          <a:solidFill>
            <a:srgbClr val="00206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75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PRIMARY</a:t>
            </a:r>
            <a:r>
              <a:rPr lang="en-US" sz="5400" dirty="0" smtClean="0">
                <a:latin typeface="Arial Black" panose="020B0A04020102020204" pitchFamily="34" charset="0"/>
              </a:rPr>
              <a:t> 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1294" y="1842448"/>
            <a:ext cx="9753600" cy="4844955"/>
          </a:xfrm>
        </p:spPr>
        <p:txBody>
          <a:bodyPr>
            <a:normAutofit/>
          </a:bodyPr>
          <a:lstStyle/>
          <a:p>
            <a:endParaRPr lang="en-US" sz="6000" b="1" dirty="0" smtClean="0">
              <a:solidFill>
                <a:srgbClr val="002060"/>
              </a:solidFill>
            </a:endParaRPr>
          </a:p>
          <a:p>
            <a:r>
              <a:rPr lang="en-US" sz="6000" b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COUNSELLING</a:t>
            </a:r>
          </a:p>
          <a:p>
            <a:r>
              <a:rPr lang="en-US" sz="6000" b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 &amp; </a:t>
            </a:r>
          </a:p>
          <a:p>
            <a:r>
              <a:rPr lang="en-US" sz="6000" b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SPECIAL EDUCATION </a:t>
            </a:r>
          </a:p>
          <a:p>
            <a:r>
              <a:rPr lang="en-US" sz="6000" b="1" dirty="0" smtClean="0">
                <a:solidFill>
                  <a:srgbClr val="002060"/>
                </a:solidFill>
                <a:latin typeface="Algerian" panose="04020705040A02060702" pitchFamily="82" charset="0"/>
              </a:rPr>
              <a:t> DEPARTMENT</a:t>
            </a:r>
            <a:endParaRPr lang="en-US" sz="6000" b="1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430" y="1"/>
            <a:ext cx="3389690" cy="139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12242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AREAS</a:t>
            </a:r>
            <a:endParaRPr lang="en-US" sz="66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1026" name="Picture 2" descr="http://nancynorthlcsw.com/wp-content/uploads/2010/10/Stress-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264" y="3885663"/>
            <a:ext cx="2972338" cy="29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11359" y="2573286"/>
            <a:ext cx="3138139" cy="134470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ACADEMIC </a:t>
            </a:r>
          </a:p>
          <a:p>
            <a:pPr algn="ctr"/>
            <a:r>
              <a:rPr lang="en-US" sz="2400" b="1" dirty="0" smtClean="0"/>
              <a:t>PERFORMANCE</a:t>
            </a:r>
          </a:p>
          <a:p>
            <a:pPr algn="ctr"/>
            <a:r>
              <a:rPr lang="en-US" sz="2400" b="1" dirty="0" smtClean="0"/>
              <a:t>DIFFICULTIES </a:t>
            </a:r>
            <a:endParaRPr lang="en-US" sz="2400" b="1" dirty="0"/>
          </a:p>
        </p:txBody>
      </p:sp>
      <p:sp>
        <p:nvSpPr>
          <p:cNvPr id="7" name="Oval 6"/>
          <p:cNvSpPr/>
          <p:nvPr/>
        </p:nvSpPr>
        <p:spPr>
          <a:xfrm>
            <a:off x="4925335" y="1566618"/>
            <a:ext cx="2972337" cy="134470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BEHAVIOURAL </a:t>
            </a:r>
            <a:endParaRPr lang="en-US" sz="2400" b="1" dirty="0"/>
          </a:p>
          <a:p>
            <a:pPr algn="ctr"/>
            <a:r>
              <a:rPr lang="en-US" sz="2400" b="1" dirty="0" smtClean="0"/>
              <a:t>DIFFERENCES </a:t>
            </a:r>
            <a:endParaRPr lang="en-US" sz="2400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337345" y="3647900"/>
            <a:ext cx="1877827" cy="8744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119661" y="2911324"/>
            <a:ext cx="124023" cy="10723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8693245" y="2638984"/>
            <a:ext cx="3498756" cy="145885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DEVELOPMENTAL </a:t>
            </a:r>
          </a:p>
          <a:p>
            <a:pPr algn="ctr"/>
            <a:r>
              <a:rPr lang="en-US" sz="2400" b="1" dirty="0" smtClean="0"/>
              <a:t>DELAYS </a:t>
            </a:r>
            <a:endParaRPr lang="en-US" sz="2400" b="1" dirty="0"/>
          </a:p>
        </p:txBody>
      </p:sp>
      <p:cxnSp>
        <p:nvCxnSpPr>
          <p:cNvPr id="1024" name="Straight Arrow Connector 1023"/>
          <p:cNvCxnSpPr/>
          <p:nvPr/>
        </p:nvCxnSpPr>
        <p:spPr>
          <a:xfrm flipV="1">
            <a:off x="7039256" y="3885663"/>
            <a:ext cx="1774591" cy="640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26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25563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SERVICES</a:t>
            </a:r>
            <a:endParaRPr lang="en-US" sz="8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465728"/>
            <a:ext cx="12191999" cy="5392271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sz="3200" b="1" dirty="0" smtClean="0">
              <a:solidFill>
                <a:srgbClr val="002060"/>
              </a:solidFill>
            </a:endParaRPr>
          </a:p>
          <a:p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535" y="1325563"/>
            <a:ext cx="6670276" cy="555518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>
              <a:latin typeface="Arial Rounded MT Bold" panose="020F07040305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smtClean="0">
                <a:latin typeface="Arial Rounded MT Bold" panose="020F0704030504030204" pitchFamily="34" charset="0"/>
              </a:rPr>
              <a:t>Counselling &amp; Guidance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smtClean="0">
                <a:latin typeface="Arial Rounded MT Bold" panose="020F0704030504030204" pitchFamily="34" charset="0"/>
              </a:rPr>
              <a:t>Informal Assessments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smtClean="0">
                <a:latin typeface="Arial Rounded MT Bold" panose="020F0704030504030204" pitchFamily="34" charset="0"/>
              </a:rPr>
              <a:t>Identifying Special needs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smtClean="0">
                <a:latin typeface="Arial Rounded MT Bold" panose="020F0704030504030204" pitchFamily="34" charset="0"/>
              </a:rPr>
              <a:t>External References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Arial Rounded MT Bold" panose="020F0704030504030204" pitchFamily="34" charset="0"/>
              </a:rPr>
              <a:t>Special </a:t>
            </a:r>
            <a:r>
              <a:rPr lang="en-US" sz="3600" dirty="0" smtClean="0">
                <a:latin typeface="Arial Rounded MT Bold" panose="020F0704030504030204" pitchFamily="34" charset="0"/>
              </a:rPr>
              <a:t>Education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smtClean="0">
                <a:latin typeface="Arial Rounded MT Bold" panose="020F0704030504030204" pitchFamily="34" charset="0"/>
              </a:rPr>
              <a:t>Workshops &amp;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  <a:r>
              <a:rPr lang="en-US" sz="3600" dirty="0" smtClean="0">
                <a:latin typeface="Arial Rounded MT Bold" panose="020F0704030504030204" pitchFamily="34" charset="0"/>
              </a:rPr>
              <a:t>Awareness   programs</a:t>
            </a:r>
          </a:p>
          <a:p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41" y="1339473"/>
            <a:ext cx="5522259" cy="5518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41" y="1325563"/>
            <a:ext cx="5522259" cy="55046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938" y="1346428"/>
            <a:ext cx="5504062" cy="55046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934" y="1353382"/>
            <a:ext cx="5504062" cy="54976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41" y="1330630"/>
            <a:ext cx="5504060" cy="5529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543" y="1344037"/>
            <a:ext cx="5522258" cy="550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4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5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Sen student Support Services</a:t>
            </a:r>
            <a:endParaRPr lang="en-US" sz="66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0688"/>
            <a:ext cx="6496334" cy="5167311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Remedial </a:t>
            </a:r>
            <a:r>
              <a:rPr lang="en-US" sz="3600" b="1" dirty="0" smtClean="0">
                <a:solidFill>
                  <a:schemeClr val="bg1"/>
                </a:solidFill>
              </a:rPr>
              <a:t>interventions</a:t>
            </a:r>
          </a:p>
          <a:p>
            <a:pPr lvl="0"/>
            <a:r>
              <a:rPr lang="en-US" sz="3600" b="1" dirty="0" smtClean="0">
                <a:solidFill>
                  <a:schemeClr val="bg1"/>
                </a:solidFill>
              </a:rPr>
              <a:t>Exam </a:t>
            </a:r>
            <a:r>
              <a:rPr lang="en-US" sz="3600" b="1" dirty="0">
                <a:solidFill>
                  <a:schemeClr val="bg1"/>
                </a:solidFill>
              </a:rPr>
              <a:t>Shadow</a:t>
            </a:r>
          </a:p>
          <a:p>
            <a:pPr lvl="0"/>
            <a:r>
              <a:rPr lang="en-US" sz="3600" b="1" dirty="0" smtClean="0">
                <a:solidFill>
                  <a:schemeClr val="bg1"/>
                </a:solidFill>
              </a:rPr>
              <a:t>Scribe facility </a:t>
            </a:r>
            <a:endParaRPr lang="en-US" sz="3600" b="1" dirty="0">
              <a:solidFill>
                <a:schemeClr val="bg1"/>
              </a:solidFill>
            </a:endParaRPr>
          </a:p>
          <a:p>
            <a:pPr lvl="0"/>
            <a:r>
              <a:rPr lang="en-US" sz="3600" b="1" dirty="0">
                <a:solidFill>
                  <a:schemeClr val="bg1"/>
                </a:solidFill>
              </a:rPr>
              <a:t>Modified Exam Papers</a:t>
            </a:r>
          </a:p>
          <a:p>
            <a:pPr lvl="0"/>
            <a:r>
              <a:rPr lang="en-US" sz="3600" b="1" dirty="0" smtClean="0">
                <a:solidFill>
                  <a:schemeClr val="bg1"/>
                </a:solidFill>
              </a:rPr>
              <a:t>Evaluation </a:t>
            </a:r>
            <a:r>
              <a:rPr lang="en-US" sz="3600" b="1" dirty="0">
                <a:solidFill>
                  <a:schemeClr val="bg1"/>
                </a:solidFill>
              </a:rPr>
              <a:t>Concessions</a:t>
            </a:r>
          </a:p>
          <a:p>
            <a:pPr lvl="0"/>
            <a:r>
              <a:rPr lang="en-US" sz="3600" b="1" dirty="0" smtClean="0">
                <a:solidFill>
                  <a:schemeClr val="bg1"/>
                </a:solidFill>
              </a:rPr>
              <a:t>Extra </a:t>
            </a:r>
            <a:r>
              <a:rPr lang="en-US" sz="3600" b="1" dirty="0">
                <a:solidFill>
                  <a:schemeClr val="bg1"/>
                </a:solidFill>
              </a:rPr>
              <a:t>time for </a:t>
            </a:r>
            <a:r>
              <a:rPr lang="en-US" sz="3600" b="1" dirty="0" smtClean="0">
                <a:solidFill>
                  <a:schemeClr val="bg1"/>
                </a:solidFill>
              </a:rPr>
              <a:t>exams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Peer </a:t>
            </a:r>
            <a:r>
              <a:rPr lang="en-US" sz="3600" b="1" dirty="0" smtClean="0">
                <a:solidFill>
                  <a:schemeClr val="bg1"/>
                </a:solidFill>
              </a:rPr>
              <a:t>Budding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Shadow Parenting</a:t>
            </a: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student support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333" y="1690687"/>
            <a:ext cx="5695667" cy="516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15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8162"/>
            <a:ext cx="12192000" cy="1690688"/>
          </a:xfrm>
          <a:solidFill>
            <a:schemeClr val="accent5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6600" b="1" dirty="0" smtClean="0">
                <a:solidFill>
                  <a:schemeClr val="bg1">
                    <a:lumMod val="95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en-US" sz="6600" b="1" dirty="0" smtClean="0">
                <a:solidFill>
                  <a:schemeClr val="bg1">
                    <a:lumMod val="95000"/>
                  </a:schemeClr>
                </a:solidFill>
                <a:latin typeface="Algerian" panose="04020705040A02060702" pitchFamily="82" charset="0"/>
              </a:rPr>
            </a:br>
            <a:r>
              <a:rPr lang="en-US" sz="6600" b="1" dirty="0" smtClean="0">
                <a:solidFill>
                  <a:schemeClr val="bg1">
                    <a:lumMod val="95000"/>
                  </a:schemeClr>
                </a:solidFill>
                <a:latin typeface="Algerian" panose="04020705040A02060702" pitchFamily="82" charset="0"/>
              </a:rPr>
              <a:t>Remedial intervention</a:t>
            </a:r>
            <a:br>
              <a:rPr lang="en-US" sz="6600" b="1" dirty="0" smtClean="0">
                <a:solidFill>
                  <a:schemeClr val="bg1">
                    <a:lumMod val="95000"/>
                  </a:schemeClr>
                </a:solidFill>
                <a:latin typeface="Algerian" panose="04020705040A02060702" pitchFamily="82" charset="0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Focus on 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Academic &amp; Personal 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growth </a:t>
            </a:r>
            <a:r>
              <a:rPr lang="en-US" sz="6600" b="1" dirty="0"/>
              <a:t/>
            </a:r>
            <a:br>
              <a:rPr lang="en-US" sz="6600" b="1" dirty="0"/>
            </a:br>
            <a:endParaRPr lang="en-US" sz="6600" b="1" dirty="0">
              <a:solidFill>
                <a:schemeClr val="bg1">
                  <a:lumMod val="9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87400" y="1690686"/>
            <a:ext cx="5504600" cy="516731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3600" b="1" dirty="0" smtClean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200" b="1" dirty="0" smtClean="0"/>
              <a:t>Curriculum Areas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200" b="1" dirty="0" smtClean="0"/>
              <a:t>Social </a:t>
            </a:r>
            <a:r>
              <a:rPr lang="en-US" sz="3200" b="1" dirty="0"/>
              <a:t>skills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200" b="1" dirty="0" smtClean="0"/>
              <a:t>Attention &amp; Concentration</a:t>
            </a:r>
            <a:endParaRPr lang="en-US" sz="3200" b="1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Co- ordination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200" b="1" dirty="0" smtClean="0"/>
              <a:t>Fine motor &amp; Gross </a:t>
            </a:r>
            <a:r>
              <a:rPr lang="en-US" sz="3200" b="1" dirty="0" smtClean="0"/>
              <a:t>motor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200" b="1" dirty="0" smtClean="0"/>
              <a:t>Memory skills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200" b="1" dirty="0" smtClean="0"/>
              <a:t>Behaviour </a:t>
            </a:r>
            <a:r>
              <a:rPr lang="en-US" sz="3200" b="1" dirty="0" smtClean="0"/>
              <a:t>modification </a:t>
            </a:r>
            <a:endParaRPr lang="en-US" sz="3200" b="1" dirty="0" smtClean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200" b="1" dirty="0" smtClean="0"/>
              <a:t>Imagination </a:t>
            </a:r>
            <a:r>
              <a:rPr lang="en-US" sz="3200" b="1" dirty="0" smtClean="0"/>
              <a:t>skills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200" b="1" dirty="0" smtClean="0"/>
              <a:t>Cognitive skills</a:t>
            </a:r>
            <a:endParaRPr lang="en-US" sz="3200" b="1" dirty="0" smtClean="0"/>
          </a:p>
          <a:p>
            <a:pPr lvl="0"/>
            <a:endParaRPr lang="en-US" sz="3600" b="1" dirty="0"/>
          </a:p>
          <a:p>
            <a:pPr lvl="0"/>
            <a:endParaRPr lang="en-US" sz="3600" b="1" dirty="0"/>
          </a:p>
        </p:txBody>
      </p:sp>
      <p:pic>
        <p:nvPicPr>
          <p:cNvPr id="29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" y="1708150"/>
            <a:ext cx="6659644" cy="5149850"/>
          </a:xfr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1" y="1700769"/>
            <a:ext cx="6687402" cy="51471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" y="1715514"/>
            <a:ext cx="6687402" cy="51673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0" y="1722176"/>
            <a:ext cx="6687402" cy="516731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5" y="1704951"/>
            <a:ext cx="6687403" cy="516731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07" y="1722176"/>
            <a:ext cx="6687892" cy="51637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1700769"/>
            <a:ext cx="6687406" cy="518079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7" y="1711960"/>
            <a:ext cx="6687402" cy="51491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9" y="1737139"/>
            <a:ext cx="6687406" cy="51656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" y="1707658"/>
            <a:ext cx="6687406" cy="51751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5869"/>
            <a:ext cx="6687402" cy="518079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" y="1676417"/>
            <a:ext cx="6687402" cy="51807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1" y="1712921"/>
            <a:ext cx="6687411" cy="518763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" y="1645691"/>
            <a:ext cx="6687400" cy="51876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" y="1655958"/>
            <a:ext cx="6687400" cy="519362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" y="1646370"/>
            <a:ext cx="6687399" cy="519362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1" y="1642477"/>
            <a:ext cx="6687400" cy="519362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93" y="1640812"/>
            <a:ext cx="6687402" cy="5149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87" y="1676417"/>
            <a:ext cx="6737303" cy="5185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8" y="1669753"/>
            <a:ext cx="6602631" cy="5188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87" y="1722175"/>
            <a:ext cx="6744048" cy="5159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1" y="1693587"/>
            <a:ext cx="6708787" cy="52327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3" y="1652404"/>
            <a:ext cx="6677575" cy="521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3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5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/>
            </a:r>
            <a:br>
              <a:rPr lang="en-US" sz="6600" b="1" dirty="0" smtClean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en-US" sz="66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RESOURCE ROOM</a:t>
            </a:r>
            <a:br>
              <a:rPr lang="en-US" sz="6600" b="1" dirty="0" smtClean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en-US" sz="3600" b="1" dirty="0">
                <a:solidFill>
                  <a:schemeClr val="bg1"/>
                </a:solidFill>
              </a:rPr>
              <a:t>Stress free &amp; Less distracting environment</a:t>
            </a:r>
            <a:r>
              <a:rPr lang="en-US" sz="6600" b="1" dirty="0">
                <a:solidFill>
                  <a:schemeClr val="bg1"/>
                </a:solidFill>
              </a:rPr>
              <a:t/>
            </a:r>
            <a:br>
              <a:rPr lang="en-US" sz="6600" b="1" dirty="0">
                <a:solidFill>
                  <a:schemeClr val="bg1"/>
                </a:solidFill>
              </a:rPr>
            </a:br>
            <a:endParaRPr lang="en-US" sz="66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3"/>
            <a:ext cx="6602505" cy="55324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66338"/>
            <a:ext cx="6602505" cy="55045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531"/>
            <a:ext cx="6602504" cy="55351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376531"/>
            <a:ext cx="6602505" cy="554537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0299" y="1325564"/>
            <a:ext cx="6391701" cy="5532436"/>
          </a:xfrm>
          <a:solidFill>
            <a:srgbClr val="002060"/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3200" b="1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chemeClr val="bg1"/>
                </a:solidFill>
              </a:rPr>
              <a:t>Focus on individual needs of the student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chemeClr val="bg1"/>
                </a:solidFill>
              </a:rPr>
              <a:t>Tailor-made worksheets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chemeClr val="bg1"/>
                </a:solidFill>
              </a:rPr>
              <a:t>Equipped with Educational aids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chemeClr val="bg1"/>
                </a:solidFill>
              </a:rPr>
              <a:t>Innovative teaching-learning process with multi sensory techniques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</a:rPr>
              <a:t>o</a:t>
            </a:r>
            <a:r>
              <a:rPr lang="en-US" sz="3200" b="1" dirty="0" smtClean="0">
                <a:solidFill>
                  <a:schemeClr val="bg1"/>
                </a:solidFill>
              </a:rPr>
              <a:t>ne-to-one </a:t>
            </a:r>
            <a:r>
              <a:rPr lang="en-US" sz="3200" b="1" dirty="0" smtClean="0">
                <a:solidFill>
                  <a:schemeClr val="bg1"/>
                </a:solidFill>
              </a:rPr>
              <a:t>/ </a:t>
            </a:r>
            <a:r>
              <a:rPr lang="en-US" sz="3200" b="1" dirty="0">
                <a:solidFill>
                  <a:schemeClr val="bg1"/>
                </a:solidFill>
              </a:rPr>
              <a:t>Small Group Sessions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</a:rPr>
              <a:t>Once or twice a </a:t>
            </a:r>
            <a:r>
              <a:rPr lang="en-US" sz="3200" b="1" dirty="0" smtClean="0">
                <a:solidFill>
                  <a:schemeClr val="bg1"/>
                </a:solidFill>
              </a:rPr>
              <a:t>week</a:t>
            </a:r>
          </a:p>
          <a:p>
            <a:pPr marL="0" indent="0">
              <a:buNone/>
            </a:pPr>
            <a:endParaRPr lang="en-US" sz="3200" b="1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0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20271"/>
          </a:xfrm>
          <a:solidFill>
            <a:schemeClr val="accent5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 Procedure</a:t>
            </a:r>
            <a:endParaRPr lang="en-US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580" y="3558734"/>
            <a:ext cx="640135" cy="4145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2334744"/>
            <a:ext cx="3778623" cy="123713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Preliminary Diagnosis</a:t>
            </a:r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02783" y="5546909"/>
            <a:ext cx="3778623" cy="112955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External Referrals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(if needed) </a:t>
            </a:r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1362566" y="1949874"/>
            <a:ext cx="591671" cy="3966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149905" y="3610952"/>
            <a:ext cx="899518" cy="2327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656800" y="5614143"/>
            <a:ext cx="392623" cy="1018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p Arrow 29"/>
          <p:cNvSpPr/>
          <p:nvPr/>
        </p:nvSpPr>
        <p:spPr>
          <a:xfrm>
            <a:off x="9476466" y="2854998"/>
            <a:ext cx="792122" cy="494179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ent-Up Arrow 2"/>
          <p:cNvSpPr/>
          <p:nvPr/>
        </p:nvSpPr>
        <p:spPr>
          <a:xfrm>
            <a:off x="8334567" y="4664463"/>
            <a:ext cx="1935698" cy="1620982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Bent-Up Arrow 21"/>
          <p:cNvSpPr/>
          <p:nvPr/>
        </p:nvSpPr>
        <p:spPr>
          <a:xfrm rot="5400000">
            <a:off x="1769402" y="4908062"/>
            <a:ext cx="1282576" cy="1916817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403" y="729295"/>
            <a:ext cx="3778623" cy="123713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Referral </a:t>
            </a:r>
            <a:r>
              <a:rPr lang="en-US" sz="2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(Teachers/ Parents)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1" y="3948340"/>
            <a:ext cx="3778623" cy="123713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Parental counselling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112820" y="3388255"/>
            <a:ext cx="3778623" cy="123713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School level help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112819" y="1566190"/>
            <a:ext cx="3778623" cy="123713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Periodic Review</a:t>
            </a:r>
          </a:p>
        </p:txBody>
      </p:sp>
    </p:spTree>
    <p:extLst>
      <p:ext uri="{BB962C8B-B14F-4D97-AF65-F5344CB8AC3E}">
        <p14:creationId xmlns:p14="http://schemas.microsoft.com/office/powerpoint/2010/main" val="410896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78523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CONTACT DETAILS</a:t>
            </a:r>
            <a:endParaRPr lang="en-US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2120" y="1237380"/>
            <a:ext cx="6883515" cy="833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 24814066   </a:t>
            </a:r>
            <a:r>
              <a:rPr lang="en-US" sz="32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Ext. </a:t>
            </a:r>
            <a:r>
              <a:rPr lang="en-US" sz="32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27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static1.squarespace.com/static/5454c218e4b00bc43ee88255/55020368e4b02be89b9d07e0/55bb2183e4b026a10d0df478/1438327337085/?format=1000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930" y="1303975"/>
            <a:ext cx="782997" cy="63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Image result for picture of email"/>
          <p:cNvSpPr>
            <a:spLocks noChangeAspect="1" noChangeArrowheads="1"/>
          </p:cNvSpPr>
          <p:nvPr/>
        </p:nvSpPr>
        <p:spPr bwMode="auto">
          <a:xfrm>
            <a:off x="249705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Image result for picture of ema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8" descr="https://usercontent2.hubstatic.com/127428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126" y="2378955"/>
            <a:ext cx="717801" cy="71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242119" y="2271487"/>
            <a:ext cx="6883516" cy="91456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  <a:r>
              <a:rPr lang="en-US" sz="32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ounsellor.metty@iswkoman.com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AutoShape 10" descr="http://www.clker.com/cliparts/m/p/f/D/C/M/map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http://www.clker.com/cliparts/m/p/f/D/C/M/map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 descr="http://static.agencyentourage.com/wp-content/uploads/2014/06/4i97rLR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867" y="3540443"/>
            <a:ext cx="335098" cy="54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242119" y="3358940"/>
            <a:ext cx="6883516" cy="91456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Basement Floor - Primary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32965" y="5523086"/>
            <a:ext cx="10192869" cy="914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PRIOR APPOINTMENT IS MANDATORY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42119" y="4491245"/>
            <a:ext cx="6883516" cy="9145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7 </a:t>
            </a:r>
            <a:r>
              <a:rPr lang="en-US" sz="32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AM – 4 PM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6" name="Picture 15" descr="Related imag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96" y="4550318"/>
            <a:ext cx="853039" cy="706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35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9579"/>
            <a:ext cx="12192000" cy="691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3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2091</TotalTime>
  <Words>154</Words>
  <Application>Microsoft Office PowerPoint</Application>
  <PresentationFormat>Widescreen</PresentationFormat>
  <Paragraphs>67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Aharoni</vt:lpstr>
      <vt:lpstr>Algerian</vt:lpstr>
      <vt:lpstr>Arial</vt:lpstr>
      <vt:lpstr>Arial Black</vt:lpstr>
      <vt:lpstr>Arial Rounded MT Bold</vt:lpstr>
      <vt:lpstr>Calibri</vt:lpstr>
      <vt:lpstr>Calibri Light</vt:lpstr>
      <vt:lpstr>Wingdings</vt:lpstr>
      <vt:lpstr>Office Theme</vt:lpstr>
      <vt:lpstr>PRIMARY </vt:lpstr>
      <vt:lpstr>AREAS</vt:lpstr>
      <vt:lpstr>SERVICES</vt:lpstr>
      <vt:lpstr>Sen student Support Services</vt:lpstr>
      <vt:lpstr> Remedial intervention Focus on Academic &amp; Personal growth  </vt:lpstr>
      <vt:lpstr> RESOURCE ROOM Stress free &amp; Less distracting environment </vt:lpstr>
      <vt:lpstr> Procedure</vt:lpstr>
      <vt:lpstr>CONTACT DETAILS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</dc:title>
  <dc:creator>Teacher</dc:creator>
  <cp:lastModifiedBy>Teacher</cp:lastModifiedBy>
  <cp:revision>123</cp:revision>
  <dcterms:created xsi:type="dcterms:W3CDTF">2016-03-23T04:29:07Z</dcterms:created>
  <dcterms:modified xsi:type="dcterms:W3CDTF">2018-04-05T11:55:46Z</dcterms:modified>
</cp:coreProperties>
</file>