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49" d="100"/>
          <a:sy n="49" d="100"/>
        </p:scale>
        <p:origin x="42"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0CE7C0-CA0D-4AF7-898D-704E351B0A6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316896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CE7C0-CA0D-4AF7-898D-704E351B0A6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152677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CE7C0-CA0D-4AF7-898D-704E351B0A6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282198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CE7C0-CA0D-4AF7-898D-704E351B0A6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273029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0CE7C0-CA0D-4AF7-898D-704E351B0A6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407189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0CE7C0-CA0D-4AF7-898D-704E351B0A6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134201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0CE7C0-CA0D-4AF7-898D-704E351B0A66}"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206129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CE7C0-CA0D-4AF7-898D-704E351B0A66}"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32098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CE7C0-CA0D-4AF7-898D-704E351B0A66}"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3789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0CE7C0-CA0D-4AF7-898D-704E351B0A6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379440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0CE7C0-CA0D-4AF7-898D-704E351B0A6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59A60-3DFC-4BCE-92A4-C571B85D0FC0}" type="slidenum">
              <a:rPr lang="en-US" smtClean="0"/>
              <a:t>‹#›</a:t>
            </a:fld>
            <a:endParaRPr lang="en-US"/>
          </a:p>
        </p:txBody>
      </p:sp>
    </p:spTree>
    <p:extLst>
      <p:ext uri="{BB962C8B-B14F-4D97-AF65-F5344CB8AC3E}">
        <p14:creationId xmlns:p14="http://schemas.microsoft.com/office/powerpoint/2010/main" val="163110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CE7C0-CA0D-4AF7-898D-704E351B0A66}"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59A60-3DFC-4BCE-92A4-C571B85D0FC0}" type="slidenum">
              <a:rPr lang="en-US" smtClean="0"/>
              <a:t>‹#›</a:t>
            </a:fld>
            <a:endParaRPr lang="en-US"/>
          </a:p>
        </p:txBody>
      </p:sp>
    </p:spTree>
    <p:extLst>
      <p:ext uri="{BB962C8B-B14F-4D97-AF65-F5344CB8AC3E}">
        <p14:creationId xmlns:p14="http://schemas.microsoft.com/office/powerpoint/2010/main" val="105201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www.w3schools.com/colors/colors_rgb.as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mojiscavengerhunt.withgoog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3874" y="900295"/>
            <a:ext cx="9144000" cy="2387600"/>
          </a:xfrm>
        </p:spPr>
        <p:txBody>
          <a:bodyPr/>
          <a:lstStyle/>
          <a:p>
            <a:r>
              <a:rPr lang="en-US" dirty="0" smtClean="0"/>
              <a:t>Unit 5 </a:t>
            </a:r>
            <a:endParaRPr lang="en-US" dirty="0"/>
          </a:p>
        </p:txBody>
      </p:sp>
      <p:sp>
        <p:nvSpPr>
          <p:cNvPr id="3" name="Subtitle 2"/>
          <p:cNvSpPr>
            <a:spLocks noGrp="1"/>
          </p:cNvSpPr>
          <p:nvPr>
            <p:ph type="subTitle" idx="1"/>
          </p:nvPr>
        </p:nvSpPr>
        <p:spPr>
          <a:xfrm>
            <a:off x="3048000" y="3287895"/>
            <a:ext cx="9144000" cy="1655762"/>
          </a:xfrm>
        </p:spPr>
        <p:txBody>
          <a:bodyPr>
            <a:normAutofit/>
          </a:bodyPr>
          <a:lstStyle/>
          <a:p>
            <a:r>
              <a:rPr lang="en-US" sz="4400" dirty="0" smtClean="0"/>
              <a:t>COMPUTER VISION</a:t>
            </a:r>
            <a:endParaRPr lang="en-US" sz="4400" dirty="0"/>
          </a:p>
        </p:txBody>
      </p:sp>
    </p:spTree>
    <p:extLst>
      <p:ext uri="{BB962C8B-B14F-4D97-AF65-F5344CB8AC3E}">
        <p14:creationId xmlns:p14="http://schemas.microsoft.com/office/powerpoint/2010/main" val="356456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Basics of Images</a:t>
            </a:r>
          </a:p>
        </p:txBody>
      </p:sp>
      <p:sp>
        <p:nvSpPr>
          <p:cNvPr id="3" name="Content Placeholder 2"/>
          <p:cNvSpPr>
            <a:spLocks noGrp="1"/>
          </p:cNvSpPr>
          <p:nvPr>
            <p:ph idx="1"/>
          </p:nvPr>
        </p:nvSpPr>
        <p:spPr>
          <a:xfrm>
            <a:off x="838200" y="1368425"/>
            <a:ext cx="6464300" cy="4351338"/>
          </a:xfrm>
          <a:ln>
            <a:solidFill>
              <a:schemeClr val="tx1"/>
            </a:solidFill>
          </a:ln>
        </p:spPr>
        <p:txBody>
          <a:bodyPr>
            <a:normAutofit fontScale="92500" lnSpcReduction="10000"/>
          </a:bodyPr>
          <a:lstStyle/>
          <a:p>
            <a:pPr algn="just"/>
            <a:r>
              <a:rPr lang="en-US" b="1" u="sng" dirty="0"/>
              <a:t>Basics of Pixels </a:t>
            </a:r>
            <a:r>
              <a:rPr lang="en-US" dirty="0" smtClean="0"/>
              <a:t>:The </a:t>
            </a:r>
            <a:r>
              <a:rPr lang="en-US" dirty="0"/>
              <a:t>word “pixel” means a picture element. Every photograph, in digital form, is made up of pixels. They are the smallest unit of information that make up a picture. Usually round or square, they are typically arranged in a 2-dimensional grid. </a:t>
            </a:r>
          </a:p>
          <a:p>
            <a:pPr algn="just"/>
            <a:r>
              <a:rPr lang="en-US" dirty="0"/>
              <a:t>In the </a:t>
            </a:r>
            <a:r>
              <a:rPr lang="en-US" dirty="0" smtClean="0"/>
              <a:t>image, </a:t>
            </a:r>
            <a:r>
              <a:rPr lang="en-US" dirty="0"/>
              <a:t>one portion has been magnified many times over so that you can see its individual composition in pixels. As you can see, the pixels approximate the actual image. The more pixels you have, the more closely the image resembles the original.</a:t>
            </a:r>
          </a:p>
        </p:txBody>
      </p:sp>
      <p:pic>
        <p:nvPicPr>
          <p:cNvPr id="4" name="Picture 3"/>
          <p:cNvPicPr>
            <a:picLocks noChangeAspect="1"/>
          </p:cNvPicPr>
          <p:nvPr/>
        </p:nvPicPr>
        <p:blipFill>
          <a:blip r:embed="rId2"/>
          <a:stretch>
            <a:fillRect/>
          </a:stretch>
        </p:blipFill>
        <p:spPr>
          <a:xfrm>
            <a:off x="7450865" y="1027906"/>
            <a:ext cx="4605470" cy="2533125"/>
          </a:xfrm>
          <a:prstGeom prst="rect">
            <a:avLst/>
          </a:prstGeom>
        </p:spPr>
      </p:pic>
    </p:spTree>
    <p:extLst>
      <p:ext uri="{BB962C8B-B14F-4D97-AF65-F5344CB8AC3E}">
        <p14:creationId xmlns:p14="http://schemas.microsoft.com/office/powerpoint/2010/main" val="3267130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90524"/>
            <a:ext cx="11099800" cy="6315075"/>
          </a:xfrm>
          <a:ln>
            <a:solidFill>
              <a:schemeClr val="tx1"/>
            </a:solidFill>
          </a:ln>
        </p:spPr>
        <p:txBody>
          <a:bodyPr>
            <a:noAutofit/>
          </a:bodyPr>
          <a:lstStyle/>
          <a:p>
            <a:pPr algn="just"/>
            <a:r>
              <a:rPr lang="en-US" sz="2000" dirty="0"/>
              <a:t>Resolution </a:t>
            </a:r>
          </a:p>
          <a:p>
            <a:pPr algn="just"/>
            <a:r>
              <a:rPr lang="en-US" sz="2000" dirty="0"/>
              <a:t>The number of pixels in an image is sometimes called the </a:t>
            </a:r>
            <a:r>
              <a:rPr lang="en-US" sz="2000" b="1" i="1" dirty="0"/>
              <a:t>resolution</a:t>
            </a:r>
            <a:r>
              <a:rPr lang="en-US" sz="2000" b="1" dirty="0"/>
              <a:t>. </a:t>
            </a:r>
            <a:r>
              <a:rPr lang="en-US" sz="2000" dirty="0"/>
              <a:t>When the term is used to describe pixel count, one convention is to express resolution as the width by the height, for example a monitor resolution of 1280×1024. This means there are 1280 pixels from one side to the other, and 1024 from top to bottom. </a:t>
            </a:r>
          </a:p>
          <a:p>
            <a:pPr algn="just"/>
            <a:r>
              <a:rPr lang="en-US" sz="2000" dirty="0"/>
              <a:t>Another convention is to express the number of pixels as a single number, like a 5 mega pixel camera (a megapixel is a million pixels). This means the pixels along the width multiplied by the pixels along the height of the image taken by the camera equals 5 million pixels. In the case of our 1280×1024 monitors, it could also be expressed as 1280 x 1024 = 1,310,720, or 1.31 megapixels. </a:t>
            </a:r>
          </a:p>
          <a:p>
            <a:pPr algn="just"/>
            <a:r>
              <a:rPr lang="en-US" sz="2000" dirty="0"/>
              <a:t>Pixel value </a:t>
            </a:r>
          </a:p>
          <a:p>
            <a:pPr algn="just"/>
            <a:r>
              <a:rPr lang="en-US" sz="2000" dirty="0"/>
              <a:t>Each of the pixels that represents an image stored inside a computer has a </a:t>
            </a:r>
            <a:r>
              <a:rPr lang="en-US" sz="2000" i="1" dirty="0"/>
              <a:t>pixel value </a:t>
            </a:r>
            <a:r>
              <a:rPr lang="en-US" sz="2000" dirty="0"/>
              <a:t>which describes how bright that pixel is, and/or what </a:t>
            </a:r>
            <a:r>
              <a:rPr lang="en-US" sz="2000" dirty="0" err="1"/>
              <a:t>colour</a:t>
            </a:r>
            <a:r>
              <a:rPr lang="en-US" sz="2000" dirty="0"/>
              <a:t> it should be. The most common </a:t>
            </a:r>
            <a:r>
              <a:rPr lang="en-US" sz="2000" i="1" dirty="0"/>
              <a:t>pixel format </a:t>
            </a:r>
            <a:r>
              <a:rPr lang="en-US" sz="2000" dirty="0"/>
              <a:t>is the </a:t>
            </a:r>
            <a:r>
              <a:rPr lang="en-US" sz="2000" i="1" dirty="0"/>
              <a:t>byte image</a:t>
            </a:r>
            <a:r>
              <a:rPr lang="en-US" sz="2000" dirty="0"/>
              <a:t>, where this number is stored as an 8-bit integer giving a range of possible values from 0 to 255. Typically, zero is to be taken as no </a:t>
            </a:r>
            <a:r>
              <a:rPr lang="en-US" sz="2000" dirty="0" err="1"/>
              <a:t>colour</a:t>
            </a:r>
            <a:r>
              <a:rPr lang="en-US" sz="2000" dirty="0"/>
              <a:t> or black and 255 is taken to be full </a:t>
            </a:r>
            <a:r>
              <a:rPr lang="en-US" sz="2000" dirty="0" err="1"/>
              <a:t>colour</a:t>
            </a:r>
            <a:r>
              <a:rPr lang="en-US" sz="2000" dirty="0"/>
              <a:t> or white. </a:t>
            </a:r>
          </a:p>
          <a:p>
            <a:pPr algn="just"/>
            <a:r>
              <a:rPr lang="en-US" sz="2000" dirty="0"/>
              <a:t>Why do we have a value of 255 ? In the computer systems, computer data is in the form of ones and zeros, which we call the binary system</a:t>
            </a:r>
            <a:r>
              <a:rPr lang="en-US" sz="2000" dirty="0" smtClean="0"/>
              <a:t>.</a:t>
            </a:r>
          </a:p>
          <a:p>
            <a:pPr algn="just"/>
            <a:r>
              <a:rPr lang="en-US" sz="2000" dirty="0" smtClean="0"/>
              <a:t> </a:t>
            </a:r>
            <a:r>
              <a:rPr lang="en-US" sz="2000" dirty="0"/>
              <a:t>Each bit in a computer system can have either a zero or a one. </a:t>
            </a:r>
          </a:p>
          <a:p>
            <a:pPr algn="just"/>
            <a:r>
              <a:rPr lang="en-US" sz="2000" dirty="0"/>
              <a:t>Since each pixel uses 1 byte of an image, which is equivalent to 8 bits of data. Since each bit can have two possible values which tells us that the 8 bit can have 255 possibilities of values which starts from 0 and ends at 255.</a:t>
            </a:r>
          </a:p>
        </p:txBody>
      </p:sp>
    </p:spTree>
    <p:extLst>
      <p:ext uri="{BB962C8B-B14F-4D97-AF65-F5344CB8AC3E}">
        <p14:creationId xmlns:p14="http://schemas.microsoft.com/office/powerpoint/2010/main" val="3592701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65362" y="817562"/>
            <a:ext cx="6307138" cy="5041756"/>
          </a:xfrm>
          <a:prstGeom prst="rect">
            <a:avLst/>
          </a:prstGeom>
        </p:spPr>
      </p:pic>
    </p:spTree>
    <p:extLst>
      <p:ext uri="{BB962C8B-B14F-4D97-AF65-F5344CB8AC3E}">
        <p14:creationId xmlns:p14="http://schemas.microsoft.com/office/powerpoint/2010/main" val="3395330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Grayscale Images </a:t>
            </a:r>
            <a:br>
              <a:rPr lang="en-US" b="1" dirty="0" smtClean="0"/>
            </a:br>
            <a:endParaRPr lang="en-US" b="1" dirty="0"/>
          </a:p>
        </p:txBody>
      </p:sp>
      <p:sp>
        <p:nvSpPr>
          <p:cNvPr id="3" name="Content Placeholder 2"/>
          <p:cNvSpPr>
            <a:spLocks noGrp="1"/>
          </p:cNvSpPr>
          <p:nvPr>
            <p:ph idx="1"/>
          </p:nvPr>
        </p:nvSpPr>
        <p:spPr>
          <a:xfrm>
            <a:off x="838200" y="1177925"/>
            <a:ext cx="10515600" cy="4351338"/>
          </a:xfrm>
          <a:ln>
            <a:solidFill>
              <a:schemeClr val="tx1"/>
            </a:solidFill>
          </a:ln>
        </p:spPr>
        <p:txBody>
          <a:bodyPr/>
          <a:lstStyle/>
          <a:p>
            <a:pPr algn="just"/>
            <a:r>
              <a:rPr lang="en-US" dirty="0" smtClean="0"/>
              <a:t>Grayscale </a:t>
            </a:r>
            <a:r>
              <a:rPr lang="en-US" dirty="0"/>
              <a:t>images are images which have a range of shades of gray without apparent </a:t>
            </a:r>
            <a:r>
              <a:rPr lang="en-US" dirty="0" err="1"/>
              <a:t>colour</a:t>
            </a:r>
            <a:r>
              <a:rPr lang="en-US" dirty="0"/>
              <a:t>. The darkest possible shade is black, which is the total absence of </a:t>
            </a:r>
            <a:r>
              <a:rPr lang="en-US" dirty="0" err="1"/>
              <a:t>colour</a:t>
            </a:r>
            <a:r>
              <a:rPr lang="en-US" dirty="0"/>
              <a:t> or zero value of pixel. The lightest possible shade is white, which is the total presence of </a:t>
            </a:r>
            <a:r>
              <a:rPr lang="en-US" dirty="0" err="1"/>
              <a:t>colour</a:t>
            </a:r>
            <a:r>
              <a:rPr lang="en-US" dirty="0"/>
              <a:t> or 255 value of a pixel . Intermediate shades of gray are represented by equal brightness levels of the three primary </a:t>
            </a:r>
            <a:r>
              <a:rPr lang="en-US" dirty="0" err="1"/>
              <a:t>colours</a:t>
            </a:r>
            <a:r>
              <a:rPr lang="en-US" dirty="0"/>
              <a:t>. </a:t>
            </a:r>
          </a:p>
          <a:p>
            <a:r>
              <a:rPr lang="en-US" dirty="0"/>
              <a:t>A grayscale has each pixel of size 1 byte having a single plane of 2d array of pixels. The size of a grayscale image is defined as the Height x Width of that image.</a:t>
            </a:r>
          </a:p>
        </p:txBody>
      </p:sp>
    </p:spTree>
    <p:extLst>
      <p:ext uri="{BB962C8B-B14F-4D97-AF65-F5344CB8AC3E}">
        <p14:creationId xmlns:p14="http://schemas.microsoft.com/office/powerpoint/2010/main" val="3976624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49007" y="657496"/>
            <a:ext cx="10634987" cy="4371703"/>
          </a:xfrm>
          <a:prstGeom prst="rect">
            <a:avLst/>
          </a:prstGeom>
        </p:spPr>
      </p:pic>
      <p:sp>
        <p:nvSpPr>
          <p:cNvPr id="5" name="Rectangle 4"/>
          <p:cNvSpPr/>
          <p:nvPr/>
        </p:nvSpPr>
        <p:spPr>
          <a:xfrm>
            <a:off x="1054100" y="5139035"/>
            <a:ext cx="10045700" cy="646331"/>
          </a:xfrm>
          <a:prstGeom prst="rect">
            <a:avLst/>
          </a:prstGeom>
        </p:spPr>
        <p:txBody>
          <a:bodyPr wrap="square">
            <a:spAutoFit/>
          </a:bodyPr>
          <a:lstStyle/>
          <a:p>
            <a:r>
              <a:rPr lang="en-US">
                <a:solidFill>
                  <a:srgbClr val="000000"/>
                </a:solidFill>
                <a:latin typeface="Calibri" panose="020F0502020204030204" pitchFamily="34" charset="0"/>
              </a:rPr>
              <a:t>Here is an example of a grayscale image. </a:t>
            </a:r>
            <a:r>
              <a:rPr lang="en-US" dirty="0">
                <a:solidFill>
                  <a:srgbClr val="000000"/>
                </a:solidFill>
                <a:latin typeface="Calibri" panose="020F0502020204030204" pitchFamily="34" charset="0"/>
              </a:rPr>
              <a:t>as you check, the value of pixels are within the range of 0-255.The computers store the images we see in the form of these numbers. </a:t>
            </a:r>
            <a:endParaRPr lang="en-US" dirty="0"/>
          </a:p>
        </p:txBody>
      </p:sp>
    </p:spTree>
    <p:extLst>
      <p:ext uri="{BB962C8B-B14F-4D97-AF65-F5344CB8AC3E}">
        <p14:creationId xmlns:p14="http://schemas.microsoft.com/office/powerpoint/2010/main" val="4150738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a:t>RGB Images </a:t>
            </a:r>
          </a:p>
        </p:txBody>
      </p:sp>
      <p:sp>
        <p:nvSpPr>
          <p:cNvPr id="3" name="Content Placeholder 2"/>
          <p:cNvSpPr>
            <a:spLocks noGrp="1"/>
          </p:cNvSpPr>
          <p:nvPr>
            <p:ph idx="1"/>
          </p:nvPr>
        </p:nvSpPr>
        <p:spPr>
          <a:xfrm>
            <a:off x="838200" y="1292225"/>
            <a:ext cx="10515600" cy="4351338"/>
          </a:xfrm>
          <a:ln>
            <a:solidFill>
              <a:schemeClr val="tx1"/>
            </a:solidFill>
          </a:ln>
        </p:spPr>
        <p:txBody>
          <a:bodyPr/>
          <a:lstStyle/>
          <a:p>
            <a:pPr algn="just"/>
            <a:r>
              <a:rPr lang="en-US" dirty="0"/>
              <a:t>All the images that we see around are </a:t>
            </a:r>
            <a:r>
              <a:rPr lang="en-US" dirty="0" err="1"/>
              <a:t>coloured</a:t>
            </a:r>
            <a:r>
              <a:rPr lang="en-US" dirty="0"/>
              <a:t> images. These images are made up of three primary </a:t>
            </a:r>
            <a:r>
              <a:rPr lang="en-US" dirty="0" err="1"/>
              <a:t>colours</a:t>
            </a:r>
            <a:r>
              <a:rPr lang="en-US" dirty="0"/>
              <a:t> Red, Green and Blue. All the </a:t>
            </a:r>
            <a:r>
              <a:rPr lang="en-US" dirty="0" err="1"/>
              <a:t>colours</a:t>
            </a:r>
            <a:r>
              <a:rPr lang="en-US" dirty="0"/>
              <a:t> that are present can be made by combining different intensities of red, green and blue. </a:t>
            </a:r>
            <a:endParaRPr lang="en-US" dirty="0" smtClean="0"/>
          </a:p>
          <a:p>
            <a:pPr algn="just"/>
            <a:r>
              <a:rPr lang="en-US" dirty="0">
                <a:hlinkClick r:id="rId2"/>
              </a:rPr>
              <a:t>https://www.w3schools.com/colors/colors_rgb.asp</a:t>
            </a:r>
            <a:r>
              <a:rPr lang="en-US" dirty="0" smtClean="0"/>
              <a:t>.</a:t>
            </a:r>
          </a:p>
          <a:p>
            <a:pPr algn="just"/>
            <a:r>
              <a:rPr lang="en-US" dirty="0" smtClean="0"/>
              <a:t> </a:t>
            </a:r>
            <a:endParaRPr lang="en-US" dirty="0"/>
          </a:p>
        </p:txBody>
      </p:sp>
      <p:pic>
        <p:nvPicPr>
          <p:cNvPr id="5" name="Picture 4"/>
          <p:cNvPicPr>
            <a:picLocks noChangeAspect="1"/>
          </p:cNvPicPr>
          <p:nvPr/>
        </p:nvPicPr>
        <p:blipFill>
          <a:blip r:embed="rId3"/>
          <a:stretch>
            <a:fillRect/>
          </a:stretch>
        </p:blipFill>
        <p:spPr>
          <a:xfrm>
            <a:off x="4338480" y="3362521"/>
            <a:ext cx="3091020" cy="2682679"/>
          </a:xfrm>
          <a:prstGeom prst="rect">
            <a:avLst/>
          </a:prstGeom>
        </p:spPr>
      </p:pic>
    </p:spTree>
    <p:extLst>
      <p:ext uri="{BB962C8B-B14F-4D97-AF65-F5344CB8AC3E}">
        <p14:creationId xmlns:p14="http://schemas.microsoft.com/office/powerpoint/2010/main" val="3956178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441324"/>
            <a:ext cx="6657722" cy="6073775"/>
          </a:xfrm>
          <a:ln>
            <a:solidFill>
              <a:schemeClr val="tx1"/>
            </a:solidFill>
          </a:ln>
        </p:spPr>
        <p:txBody>
          <a:bodyPr>
            <a:normAutofit lnSpcReduction="10000"/>
          </a:bodyPr>
          <a:lstStyle/>
          <a:p>
            <a:pPr algn="just"/>
            <a:r>
              <a:rPr lang="en-US" dirty="0"/>
              <a:t>Every RGB image is stored in the form of three different channels called the R channel, G channel and the B channel. </a:t>
            </a:r>
          </a:p>
          <a:p>
            <a:pPr algn="just"/>
            <a:r>
              <a:rPr lang="en-US" dirty="0"/>
              <a:t>Each plane separately has a number of pixels with each pixel value varying from 0 to 255. All the three planes when combined together form a </a:t>
            </a:r>
            <a:r>
              <a:rPr lang="en-US" dirty="0" err="1"/>
              <a:t>colour</a:t>
            </a:r>
            <a:r>
              <a:rPr lang="en-US" dirty="0"/>
              <a:t> image. This means that in a RGB image, each pixel has a set of three different values which together give </a:t>
            </a:r>
            <a:r>
              <a:rPr lang="en-US" dirty="0" err="1"/>
              <a:t>colour</a:t>
            </a:r>
            <a:r>
              <a:rPr lang="en-US" dirty="0"/>
              <a:t> to that particular pixel</a:t>
            </a:r>
            <a:r>
              <a:rPr lang="en-US" dirty="0" smtClean="0"/>
              <a:t>.</a:t>
            </a:r>
          </a:p>
          <a:p>
            <a:pPr algn="just"/>
            <a:r>
              <a:rPr lang="en-US" dirty="0" smtClean="0"/>
              <a:t>Go to the following link </a:t>
            </a:r>
            <a:r>
              <a:rPr lang="en-US" u="sng" dirty="0" smtClean="0"/>
              <a:t>www.piskelapp.com</a:t>
            </a:r>
            <a:r>
              <a:rPr lang="en-US" dirty="0" smtClean="0"/>
              <a:t> and create your own pixel art. Try and make a GIF using the online app for your own pixel art </a:t>
            </a:r>
            <a:endParaRPr lang="en-US" dirty="0"/>
          </a:p>
        </p:txBody>
      </p:sp>
      <p:pic>
        <p:nvPicPr>
          <p:cNvPr id="4" name="Picture 3"/>
          <p:cNvPicPr>
            <a:picLocks noChangeAspect="1"/>
          </p:cNvPicPr>
          <p:nvPr/>
        </p:nvPicPr>
        <p:blipFill>
          <a:blip r:embed="rId2"/>
          <a:stretch>
            <a:fillRect/>
          </a:stretch>
        </p:blipFill>
        <p:spPr>
          <a:xfrm>
            <a:off x="7407022" y="1498900"/>
            <a:ext cx="4453966" cy="3555700"/>
          </a:xfrm>
          <a:prstGeom prst="rect">
            <a:avLst/>
          </a:prstGeom>
        </p:spPr>
      </p:pic>
    </p:spTree>
    <p:extLst>
      <p:ext uri="{BB962C8B-B14F-4D97-AF65-F5344CB8AC3E}">
        <p14:creationId xmlns:p14="http://schemas.microsoft.com/office/powerpoint/2010/main" val="764154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a:xfrm>
            <a:off x="838200" y="1690688"/>
            <a:ext cx="10515600" cy="4351338"/>
          </a:xfrm>
          <a:ln>
            <a:solidFill>
              <a:schemeClr val="tx1"/>
            </a:solidFill>
          </a:ln>
        </p:spPr>
        <p:txBody>
          <a:bodyPr/>
          <a:lstStyle/>
          <a:p>
            <a:pPr algn="just"/>
            <a:endParaRPr lang="en-US" dirty="0" smtClean="0"/>
          </a:p>
          <a:p>
            <a:pPr algn="just"/>
            <a:r>
              <a:rPr lang="en-US" dirty="0" smtClean="0"/>
              <a:t>The </a:t>
            </a:r>
            <a:r>
              <a:rPr lang="en-US" dirty="0"/>
              <a:t>Computer Vision domain of Artificial Intelligence, enables machines to see through images or visual data, process and </a:t>
            </a:r>
            <a:r>
              <a:rPr lang="en-US" dirty="0" err="1"/>
              <a:t>analyse</a:t>
            </a:r>
            <a:r>
              <a:rPr lang="en-US" dirty="0"/>
              <a:t> them on the basis of algorithms and methods in order to </a:t>
            </a:r>
            <a:r>
              <a:rPr lang="en-US" dirty="0" err="1"/>
              <a:t>analyse</a:t>
            </a:r>
            <a:r>
              <a:rPr lang="en-US" dirty="0"/>
              <a:t> actual phenomena with images. </a:t>
            </a:r>
          </a:p>
          <a:p>
            <a:pPr algn="just"/>
            <a:r>
              <a:rPr lang="sv-SE" dirty="0"/>
              <a:t>Emoji Scavenger Hunt : </a:t>
            </a:r>
            <a:r>
              <a:rPr lang="sv-SE" u="sng" dirty="0" smtClean="0">
                <a:hlinkClick r:id="rId2"/>
              </a:rPr>
              <a:t>https://</a:t>
            </a:r>
            <a:r>
              <a:rPr lang="sv-SE" u="sng" dirty="0">
                <a:hlinkClick r:id="rId2"/>
              </a:rPr>
              <a:t>emojiscavengerhunt.withgoogle.com</a:t>
            </a:r>
            <a:r>
              <a:rPr lang="sv-SE" u="sng" dirty="0" smtClean="0">
                <a:hlinkClick r:id="rId2"/>
              </a:rPr>
              <a:t>/</a:t>
            </a:r>
            <a:endParaRPr lang="sv-SE" u="sng" dirty="0" smtClean="0"/>
          </a:p>
          <a:p>
            <a:pPr marL="0" indent="0" algn="just">
              <a:buNone/>
            </a:pPr>
            <a:r>
              <a:rPr lang="sv-SE" u="sng" dirty="0" smtClean="0"/>
              <a:t> </a:t>
            </a:r>
            <a:endParaRPr lang="en-US" u="sng" dirty="0" smtClean="0"/>
          </a:p>
        </p:txBody>
      </p:sp>
    </p:spTree>
    <p:extLst>
      <p:ext uri="{BB962C8B-B14F-4D97-AF65-F5344CB8AC3E}">
        <p14:creationId xmlns:p14="http://schemas.microsoft.com/office/powerpoint/2010/main" val="419540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Applications of Computer Vision </a:t>
            </a:r>
            <a:r>
              <a:rPr lang="en-US" b="1" dirty="0" smtClean="0"/>
              <a:t> </a:t>
            </a:r>
            <a:endParaRPr lang="en-US" b="1" dirty="0"/>
          </a:p>
        </p:txBody>
      </p:sp>
      <p:sp>
        <p:nvSpPr>
          <p:cNvPr id="3" name="Content Placeholder 2"/>
          <p:cNvSpPr>
            <a:spLocks noGrp="1"/>
          </p:cNvSpPr>
          <p:nvPr>
            <p:ph idx="1"/>
          </p:nvPr>
        </p:nvSpPr>
        <p:spPr>
          <a:xfrm>
            <a:off x="152400" y="1419224"/>
            <a:ext cx="11607800" cy="5438775"/>
          </a:xfrm>
          <a:ln>
            <a:solidFill>
              <a:schemeClr val="tx1"/>
            </a:solidFill>
          </a:ln>
        </p:spPr>
        <p:txBody>
          <a:bodyPr>
            <a:normAutofit/>
          </a:bodyPr>
          <a:lstStyle/>
          <a:p>
            <a:pPr algn="just"/>
            <a:r>
              <a:rPr lang="en-US" dirty="0" smtClean="0"/>
              <a:t>The concept of computer vision was first introduced in the 1970s.</a:t>
            </a:r>
          </a:p>
          <a:p>
            <a:pPr algn="just"/>
            <a:r>
              <a:rPr lang="en-US" b="1" u="sng" dirty="0" smtClean="0"/>
              <a:t>1. </a:t>
            </a:r>
            <a:r>
              <a:rPr lang="en-US" b="1" u="sng" dirty="0"/>
              <a:t>Facial </a:t>
            </a:r>
            <a:r>
              <a:rPr lang="en-US" b="1" u="sng" dirty="0" smtClean="0"/>
              <a:t>Recognition: </a:t>
            </a:r>
            <a:r>
              <a:rPr lang="en-US" dirty="0"/>
              <a:t>With the advent of smart cities and smart homes, Computer Vision plays a vital role in making the home smarter. </a:t>
            </a:r>
            <a:endParaRPr lang="en-US" dirty="0" smtClean="0"/>
          </a:p>
          <a:p>
            <a:pPr algn="just"/>
            <a:endParaRPr lang="en-US" dirty="0"/>
          </a:p>
          <a:p>
            <a:pPr algn="just"/>
            <a:endParaRPr lang="en-US" dirty="0" smtClean="0"/>
          </a:p>
          <a:p>
            <a:pPr algn="just"/>
            <a:endParaRPr lang="en-US" dirty="0" smtClean="0"/>
          </a:p>
          <a:p>
            <a:pPr algn="just"/>
            <a:r>
              <a:rPr lang="en-US" dirty="0" smtClean="0"/>
              <a:t>Security </a:t>
            </a:r>
            <a:r>
              <a:rPr lang="en-US" dirty="0"/>
              <a:t>being the most important application involves use of Computer Vision for facial </a:t>
            </a:r>
            <a:r>
              <a:rPr lang="en-US" dirty="0" smtClean="0"/>
              <a:t>recognition. It </a:t>
            </a:r>
            <a:r>
              <a:rPr lang="en-US" dirty="0"/>
              <a:t>can be either guest recognition or log maintenance of the visitors. </a:t>
            </a:r>
          </a:p>
          <a:p>
            <a:pPr algn="just"/>
            <a:r>
              <a:rPr lang="en-US" dirty="0"/>
              <a:t>It also finds its application in schools for an attendance system based on facial recognition of students. </a:t>
            </a:r>
          </a:p>
        </p:txBody>
      </p:sp>
      <p:pic>
        <p:nvPicPr>
          <p:cNvPr id="4" name="Picture 3"/>
          <p:cNvPicPr>
            <a:picLocks noChangeAspect="1"/>
          </p:cNvPicPr>
          <p:nvPr/>
        </p:nvPicPr>
        <p:blipFill>
          <a:blip r:embed="rId2"/>
          <a:stretch>
            <a:fillRect/>
          </a:stretch>
        </p:blipFill>
        <p:spPr>
          <a:xfrm>
            <a:off x="9496425" y="2262187"/>
            <a:ext cx="1857375" cy="2181225"/>
          </a:xfrm>
          <a:prstGeom prst="rect">
            <a:avLst/>
          </a:prstGeom>
        </p:spPr>
      </p:pic>
    </p:spTree>
    <p:extLst>
      <p:ext uri="{BB962C8B-B14F-4D97-AF65-F5344CB8AC3E}">
        <p14:creationId xmlns:p14="http://schemas.microsoft.com/office/powerpoint/2010/main" val="245859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66724"/>
            <a:ext cx="9197179" cy="5768975"/>
          </a:xfrm>
          <a:ln>
            <a:solidFill>
              <a:schemeClr val="tx1"/>
            </a:solidFill>
          </a:ln>
        </p:spPr>
        <p:txBody>
          <a:bodyPr>
            <a:normAutofit/>
          </a:bodyPr>
          <a:lstStyle/>
          <a:p>
            <a:pPr algn="just"/>
            <a:r>
              <a:rPr lang="en-US" b="1" u="sng" dirty="0" smtClean="0"/>
              <a:t>2. Face Filters: </a:t>
            </a:r>
            <a:r>
              <a:rPr lang="en-US" dirty="0"/>
              <a:t>The modern-day apps like Instagram and snapchat have a lot of features based on the usage of computer vision. The application of face filters is one among them. Through the camera the machine or the algorithm is able to identify the facial dynamics of the person and applies the facial filter selected. </a:t>
            </a:r>
            <a:endParaRPr lang="en-US" dirty="0" smtClean="0"/>
          </a:p>
          <a:p>
            <a:pPr algn="just"/>
            <a:r>
              <a:rPr lang="en-US" b="1" u="sng" dirty="0" smtClean="0"/>
              <a:t>3. Google’s </a:t>
            </a:r>
            <a:r>
              <a:rPr lang="en-US" b="1" u="sng" dirty="0"/>
              <a:t>Search by </a:t>
            </a:r>
            <a:r>
              <a:rPr lang="en-US" b="1" u="sng" dirty="0" smtClean="0"/>
              <a:t>Image: </a:t>
            </a:r>
            <a:r>
              <a:rPr lang="en-US" dirty="0"/>
              <a:t>The maximum amount of searching for data on Google’s search engine comes from textual data, but at the same time it has an interesting feature of getting search results through an image. This uses Computer Vision as it compares different features of the input image to the database of images and give us the search result while at the same time </a:t>
            </a:r>
            <a:r>
              <a:rPr lang="en-US" dirty="0" err="1"/>
              <a:t>analysing</a:t>
            </a:r>
            <a:r>
              <a:rPr lang="en-US" dirty="0"/>
              <a:t> various features of the image.</a:t>
            </a:r>
          </a:p>
        </p:txBody>
      </p:sp>
      <p:pic>
        <p:nvPicPr>
          <p:cNvPr id="5" name="Picture 4"/>
          <p:cNvPicPr>
            <a:picLocks noChangeAspect="1"/>
          </p:cNvPicPr>
          <p:nvPr/>
        </p:nvPicPr>
        <p:blipFill>
          <a:blip r:embed="rId2"/>
          <a:stretch>
            <a:fillRect/>
          </a:stretch>
        </p:blipFill>
        <p:spPr>
          <a:xfrm>
            <a:off x="9692479" y="578773"/>
            <a:ext cx="1849441" cy="2017453"/>
          </a:xfrm>
          <a:prstGeom prst="rect">
            <a:avLst/>
          </a:prstGeom>
        </p:spPr>
      </p:pic>
      <p:pic>
        <p:nvPicPr>
          <p:cNvPr id="6" name="Picture 5"/>
          <p:cNvPicPr>
            <a:picLocks noChangeAspect="1"/>
          </p:cNvPicPr>
          <p:nvPr/>
        </p:nvPicPr>
        <p:blipFill rotWithShape="1">
          <a:blip r:embed="rId3"/>
          <a:srcRect l="11023"/>
          <a:stretch/>
        </p:blipFill>
        <p:spPr>
          <a:xfrm>
            <a:off x="9696618" y="3351211"/>
            <a:ext cx="2495382" cy="1538289"/>
          </a:xfrm>
          <a:prstGeom prst="rect">
            <a:avLst/>
          </a:prstGeom>
        </p:spPr>
      </p:pic>
    </p:spTree>
    <p:extLst>
      <p:ext uri="{BB962C8B-B14F-4D97-AF65-F5344CB8AC3E}">
        <p14:creationId xmlns:p14="http://schemas.microsoft.com/office/powerpoint/2010/main" val="222922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845" y="515709"/>
            <a:ext cx="9042400" cy="5921375"/>
          </a:xfrm>
          <a:ln>
            <a:solidFill>
              <a:schemeClr val="tx1"/>
            </a:solidFill>
          </a:ln>
        </p:spPr>
        <p:txBody>
          <a:bodyPr>
            <a:normAutofit fontScale="92500" lnSpcReduction="10000"/>
          </a:bodyPr>
          <a:lstStyle/>
          <a:p>
            <a:pPr algn="just"/>
            <a:r>
              <a:rPr lang="en-US" b="1" u="sng" dirty="0" smtClean="0"/>
              <a:t>4. Computer </a:t>
            </a:r>
            <a:r>
              <a:rPr lang="en-US" b="1" u="sng" dirty="0"/>
              <a:t>Vision in </a:t>
            </a:r>
            <a:r>
              <a:rPr lang="en-US" b="1" u="sng" dirty="0" smtClean="0"/>
              <a:t>Retail</a:t>
            </a:r>
            <a:r>
              <a:rPr lang="en-US" b="1" u="sng" dirty="0"/>
              <a:t>:</a:t>
            </a:r>
            <a:r>
              <a:rPr lang="en-US" b="1" u="sng" dirty="0" smtClean="0"/>
              <a:t> </a:t>
            </a:r>
            <a:r>
              <a:rPr lang="en-US" dirty="0" smtClean="0"/>
              <a:t>Retailers </a:t>
            </a:r>
            <a:r>
              <a:rPr lang="en-US" dirty="0"/>
              <a:t>can use Computer Vision techniques to track customers’ movements through stores, </a:t>
            </a:r>
            <a:r>
              <a:rPr lang="en-US" dirty="0" err="1"/>
              <a:t>analyse</a:t>
            </a:r>
            <a:r>
              <a:rPr lang="en-US" dirty="0"/>
              <a:t> navigational routes and detect walking patterns. </a:t>
            </a:r>
          </a:p>
          <a:p>
            <a:pPr algn="just"/>
            <a:r>
              <a:rPr lang="en-US" dirty="0"/>
              <a:t>Inventory Management is another such application. Through security camera image analysis, a Computer Vision algorithm can generate a very accurate estimate of the items available in the store. Also, it can </a:t>
            </a:r>
            <a:r>
              <a:rPr lang="en-US" dirty="0" err="1"/>
              <a:t>analyse</a:t>
            </a:r>
            <a:r>
              <a:rPr lang="en-US" dirty="0"/>
              <a:t> the use of shelf space to identify suboptimal configurations and suggest better item placement. </a:t>
            </a:r>
          </a:p>
          <a:p>
            <a:pPr algn="just"/>
            <a:r>
              <a:rPr lang="en-US" b="1" u="sng" dirty="0" smtClean="0"/>
              <a:t>5. Self-Driving </a:t>
            </a:r>
            <a:r>
              <a:rPr lang="en-US" b="1" u="sng" dirty="0"/>
              <a:t>Cars: </a:t>
            </a:r>
            <a:r>
              <a:rPr lang="en-US" dirty="0"/>
              <a:t>Computer Vision is the fundamental technology behind developing autonomous vehicles. Most leading car manufacturers in the world are reaping the benefits of investing in artificial intelligence for developing on-road versions of hands-free technology. </a:t>
            </a:r>
          </a:p>
          <a:p>
            <a:pPr algn="just"/>
            <a:r>
              <a:rPr lang="en-US" dirty="0"/>
              <a:t>This involves the process of identifying the objects, getting navigational routes and also at the same time environment monitoring.</a:t>
            </a:r>
          </a:p>
        </p:txBody>
      </p:sp>
      <p:pic>
        <p:nvPicPr>
          <p:cNvPr id="5" name="Picture 4"/>
          <p:cNvPicPr>
            <a:picLocks noChangeAspect="1"/>
          </p:cNvPicPr>
          <p:nvPr/>
        </p:nvPicPr>
        <p:blipFill>
          <a:blip r:embed="rId2"/>
          <a:stretch>
            <a:fillRect/>
          </a:stretch>
        </p:blipFill>
        <p:spPr>
          <a:xfrm>
            <a:off x="9525000" y="673733"/>
            <a:ext cx="2467541" cy="2399668"/>
          </a:xfrm>
          <a:prstGeom prst="rect">
            <a:avLst/>
          </a:prstGeom>
        </p:spPr>
      </p:pic>
      <p:pic>
        <p:nvPicPr>
          <p:cNvPr id="6" name="Picture 5"/>
          <p:cNvPicPr>
            <a:picLocks noChangeAspect="1"/>
          </p:cNvPicPr>
          <p:nvPr/>
        </p:nvPicPr>
        <p:blipFill>
          <a:blip r:embed="rId3"/>
          <a:stretch>
            <a:fillRect/>
          </a:stretch>
        </p:blipFill>
        <p:spPr>
          <a:xfrm>
            <a:off x="9587366" y="3644899"/>
            <a:ext cx="2600154" cy="1816101"/>
          </a:xfrm>
          <a:prstGeom prst="rect">
            <a:avLst/>
          </a:prstGeom>
        </p:spPr>
      </p:pic>
    </p:spTree>
    <p:extLst>
      <p:ext uri="{BB962C8B-B14F-4D97-AF65-F5344CB8AC3E}">
        <p14:creationId xmlns:p14="http://schemas.microsoft.com/office/powerpoint/2010/main" val="135020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381000"/>
            <a:ext cx="7988300" cy="6146800"/>
          </a:xfrm>
          <a:ln>
            <a:solidFill>
              <a:schemeClr val="tx1"/>
            </a:solidFill>
          </a:ln>
        </p:spPr>
        <p:txBody>
          <a:bodyPr>
            <a:normAutofit fontScale="92500" lnSpcReduction="10000"/>
          </a:bodyPr>
          <a:lstStyle/>
          <a:p>
            <a:pPr algn="just"/>
            <a:r>
              <a:rPr lang="en-US" b="1" u="sng" dirty="0" smtClean="0"/>
              <a:t>6.Medical Imaging: </a:t>
            </a:r>
            <a:r>
              <a:rPr lang="en-US" dirty="0"/>
              <a:t>For the last decades, computer-supported medical imaging application has been a trustworthy help for physicians. It doesn’t only create and </a:t>
            </a:r>
            <a:r>
              <a:rPr lang="en-US" dirty="0" err="1"/>
              <a:t>analyse</a:t>
            </a:r>
            <a:r>
              <a:rPr lang="en-US" dirty="0"/>
              <a:t> images, but also becomes an assistant and helps doctors with their interpretation. The application is used to read and convert 2D scan images into interactive 3D models that enable medical professionals to gain a detailed understanding of a patient’s health condition. </a:t>
            </a:r>
          </a:p>
          <a:p>
            <a:pPr algn="just"/>
            <a:r>
              <a:rPr lang="en-US" b="1" u="sng" dirty="0" smtClean="0"/>
              <a:t>7.Google </a:t>
            </a:r>
            <a:r>
              <a:rPr lang="en-US" b="1" u="sng" dirty="0"/>
              <a:t>Translate </a:t>
            </a:r>
            <a:r>
              <a:rPr lang="en-US" b="1" u="sng" dirty="0" smtClean="0"/>
              <a:t>App</a:t>
            </a:r>
            <a:r>
              <a:rPr lang="en-US" dirty="0" smtClean="0"/>
              <a:t>: </a:t>
            </a:r>
            <a:r>
              <a:rPr lang="en-US" dirty="0"/>
              <a:t>All you need to do to read signs in a foreign language is to point your phone’s camera at the words and let the Google Translate app tell you what it means in your preferred language almost instantly. By using optical character recognition to see the image and augmented reality to overlay an accurate translation, this is a convenient tool that uses Computer Vision.</a:t>
            </a:r>
          </a:p>
        </p:txBody>
      </p:sp>
      <p:pic>
        <p:nvPicPr>
          <p:cNvPr id="4" name="Picture 3"/>
          <p:cNvPicPr>
            <a:picLocks noChangeAspect="1"/>
          </p:cNvPicPr>
          <p:nvPr/>
        </p:nvPicPr>
        <p:blipFill>
          <a:blip r:embed="rId2"/>
          <a:stretch>
            <a:fillRect/>
          </a:stretch>
        </p:blipFill>
        <p:spPr>
          <a:xfrm flipH="1">
            <a:off x="8656074" y="599273"/>
            <a:ext cx="3535926" cy="1978827"/>
          </a:xfrm>
          <a:prstGeom prst="rect">
            <a:avLst/>
          </a:prstGeom>
        </p:spPr>
      </p:pic>
      <p:pic>
        <p:nvPicPr>
          <p:cNvPr id="5" name="Picture 4"/>
          <p:cNvPicPr>
            <a:picLocks noChangeAspect="1"/>
          </p:cNvPicPr>
          <p:nvPr/>
        </p:nvPicPr>
        <p:blipFill>
          <a:blip r:embed="rId3"/>
          <a:stretch>
            <a:fillRect/>
          </a:stretch>
        </p:blipFill>
        <p:spPr>
          <a:xfrm>
            <a:off x="8923160" y="3454400"/>
            <a:ext cx="2527403" cy="2504749"/>
          </a:xfrm>
          <a:prstGeom prst="rect">
            <a:avLst/>
          </a:prstGeom>
        </p:spPr>
      </p:pic>
    </p:spTree>
    <p:extLst>
      <p:ext uri="{BB962C8B-B14F-4D97-AF65-F5344CB8AC3E}">
        <p14:creationId xmlns:p14="http://schemas.microsoft.com/office/powerpoint/2010/main" val="205924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dirty="0"/>
              <a:t>Computer Vision: Getting Started</a:t>
            </a:r>
          </a:p>
        </p:txBody>
      </p:sp>
      <p:sp>
        <p:nvSpPr>
          <p:cNvPr id="3" name="Content Placeholder 2"/>
          <p:cNvSpPr>
            <a:spLocks noGrp="1"/>
          </p:cNvSpPr>
          <p:nvPr>
            <p:ph idx="1"/>
          </p:nvPr>
        </p:nvSpPr>
        <p:spPr>
          <a:xfrm>
            <a:off x="838200" y="1825624"/>
            <a:ext cx="6019800" cy="4816475"/>
          </a:xfrm>
          <a:ln>
            <a:solidFill>
              <a:schemeClr val="tx1"/>
            </a:solidFill>
          </a:ln>
        </p:spPr>
        <p:txBody>
          <a:bodyPr>
            <a:normAutofit fontScale="92500" lnSpcReduction="10000"/>
          </a:bodyPr>
          <a:lstStyle/>
          <a:p>
            <a:pPr algn="just"/>
            <a:r>
              <a:rPr lang="en-US" dirty="0"/>
              <a:t>Computer Vision is a domain of Artificial Intelligence, that deals with the images. It involves the concepts of image processing and machine learning models to build a Computer Vision based application. </a:t>
            </a:r>
          </a:p>
          <a:p>
            <a:pPr algn="just"/>
            <a:r>
              <a:rPr lang="en-US" b="1" dirty="0"/>
              <a:t>Computer Vision Tasks </a:t>
            </a:r>
            <a:r>
              <a:rPr lang="en-US" dirty="0" smtClean="0"/>
              <a:t>:The </a:t>
            </a:r>
            <a:r>
              <a:rPr lang="en-US" dirty="0"/>
              <a:t>various applications of Computer Vision are based on a certain number of tasks which are performed to get certain information from the input image which can be directly used for prediction or forms the base for further analysis. The tasks used in a computer vision application are :</a:t>
            </a:r>
          </a:p>
        </p:txBody>
      </p:sp>
      <p:pic>
        <p:nvPicPr>
          <p:cNvPr id="4" name="Picture 3"/>
          <p:cNvPicPr>
            <a:picLocks noChangeAspect="1"/>
          </p:cNvPicPr>
          <p:nvPr/>
        </p:nvPicPr>
        <p:blipFill>
          <a:blip r:embed="rId2"/>
          <a:stretch>
            <a:fillRect/>
          </a:stretch>
        </p:blipFill>
        <p:spPr>
          <a:xfrm>
            <a:off x="6858000" y="1825624"/>
            <a:ext cx="5236398" cy="3965576"/>
          </a:xfrm>
          <a:prstGeom prst="rect">
            <a:avLst/>
          </a:prstGeom>
        </p:spPr>
      </p:pic>
    </p:spTree>
    <p:extLst>
      <p:ext uri="{BB962C8B-B14F-4D97-AF65-F5344CB8AC3E}">
        <p14:creationId xmlns:p14="http://schemas.microsoft.com/office/powerpoint/2010/main" val="341842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2731" y="1122047"/>
            <a:ext cx="10806537" cy="4613906"/>
          </a:xfrm>
          <a:prstGeom prst="rect">
            <a:avLst/>
          </a:prstGeom>
        </p:spPr>
      </p:pic>
    </p:spTree>
    <p:extLst>
      <p:ext uri="{BB962C8B-B14F-4D97-AF65-F5344CB8AC3E}">
        <p14:creationId xmlns:p14="http://schemas.microsoft.com/office/powerpoint/2010/main" val="2839290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0" y="390524"/>
            <a:ext cx="11099800" cy="6175375"/>
          </a:xfrm>
          <a:ln>
            <a:solidFill>
              <a:schemeClr val="tx1"/>
            </a:solidFill>
          </a:ln>
        </p:spPr>
        <p:txBody>
          <a:bodyPr>
            <a:normAutofit fontScale="92500" lnSpcReduction="10000"/>
          </a:bodyPr>
          <a:lstStyle/>
          <a:p>
            <a:pPr algn="just"/>
            <a:r>
              <a:rPr lang="en-US" b="1" u="sng" dirty="0"/>
              <a:t>Classification </a:t>
            </a:r>
            <a:r>
              <a:rPr lang="en-US" b="1" u="sng" dirty="0" smtClean="0"/>
              <a:t>:</a:t>
            </a:r>
            <a:r>
              <a:rPr lang="en-US" dirty="0" smtClean="0"/>
              <a:t>Image </a:t>
            </a:r>
            <a:r>
              <a:rPr lang="en-US" dirty="0"/>
              <a:t>Classification problem is the task of </a:t>
            </a:r>
            <a:r>
              <a:rPr lang="en-US" b="1" dirty="0"/>
              <a:t>assigning an input image one label from a fixed set of categories</a:t>
            </a:r>
            <a:r>
              <a:rPr lang="en-US" dirty="0"/>
              <a:t>. This is one of the core problems in CV that, despite its simplicity, has a large variety of practical applications. </a:t>
            </a:r>
          </a:p>
          <a:p>
            <a:pPr algn="just"/>
            <a:r>
              <a:rPr lang="en-US" b="1" u="sng" dirty="0"/>
              <a:t>Classification + </a:t>
            </a:r>
            <a:r>
              <a:rPr lang="en-US" b="1" u="sng" dirty="0" err="1"/>
              <a:t>Localisation</a:t>
            </a:r>
            <a:r>
              <a:rPr lang="en-US" b="1" u="sng" dirty="0"/>
              <a:t> </a:t>
            </a:r>
            <a:r>
              <a:rPr lang="en-US" b="1" u="sng" dirty="0" smtClean="0"/>
              <a:t>:</a:t>
            </a:r>
            <a:r>
              <a:rPr lang="en-US" dirty="0" smtClean="0"/>
              <a:t>This </a:t>
            </a:r>
            <a:r>
              <a:rPr lang="en-US" dirty="0"/>
              <a:t>is the task which involves both processes of </a:t>
            </a:r>
            <a:r>
              <a:rPr lang="en-US" b="1" dirty="0"/>
              <a:t>identifying what object is present </a:t>
            </a:r>
            <a:r>
              <a:rPr lang="en-US" dirty="0"/>
              <a:t>in the image and at the same time </a:t>
            </a:r>
            <a:r>
              <a:rPr lang="en-US" b="1" dirty="0"/>
              <a:t>identifying at what location </a:t>
            </a:r>
            <a:r>
              <a:rPr lang="en-US" dirty="0"/>
              <a:t>that object is present in that image. It is used only for single objects. </a:t>
            </a:r>
          </a:p>
          <a:p>
            <a:pPr algn="just"/>
            <a:r>
              <a:rPr lang="en-US" b="1" u="sng" dirty="0"/>
              <a:t>Object Detection </a:t>
            </a:r>
            <a:r>
              <a:rPr lang="en-US" b="1" u="sng" dirty="0" smtClean="0"/>
              <a:t>:</a:t>
            </a:r>
            <a:r>
              <a:rPr lang="en-US" dirty="0" smtClean="0"/>
              <a:t>Object </a:t>
            </a:r>
            <a:r>
              <a:rPr lang="en-US" dirty="0"/>
              <a:t>detection is the process of </a:t>
            </a:r>
            <a:r>
              <a:rPr lang="en-US" b="1" dirty="0"/>
              <a:t>finding instances of real-world objects such as faces, bicycles, and buildings in images or videos</a:t>
            </a:r>
            <a:r>
              <a:rPr lang="en-US" dirty="0"/>
              <a:t>. Object detection algorithms typically use extracted features and learning algorithms to recognize instances of an object category. It is commonly used in applications such as image retrieval and automated vehicle parking systems. </a:t>
            </a:r>
          </a:p>
          <a:p>
            <a:pPr algn="just"/>
            <a:r>
              <a:rPr lang="en-US" b="1" u="sng" dirty="0" smtClean="0"/>
              <a:t>Instance Segmentation: </a:t>
            </a:r>
            <a:r>
              <a:rPr lang="en-US" dirty="0" smtClean="0"/>
              <a:t>Instance Segmentation is the process of detecting instances of the objects, giving them a category and then giving each pixel a label on the basis of that. A segmentation algorithm takes an image as input and outputs a collection of regions (or segments).</a:t>
            </a:r>
            <a:endParaRPr lang="en-US" dirty="0"/>
          </a:p>
        </p:txBody>
      </p:sp>
    </p:spTree>
    <p:extLst>
      <p:ext uri="{BB962C8B-B14F-4D97-AF65-F5344CB8AC3E}">
        <p14:creationId xmlns:p14="http://schemas.microsoft.com/office/powerpoint/2010/main" val="948040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1595</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Unit 5 </vt:lpstr>
      <vt:lpstr>Introduction</vt:lpstr>
      <vt:lpstr>Applications of Computer Vision  </vt:lpstr>
      <vt:lpstr>PowerPoint Presentation</vt:lpstr>
      <vt:lpstr>PowerPoint Presentation</vt:lpstr>
      <vt:lpstr>PowerPoint Presentation</vt:lpstr>
      <vt:lpstr>Computer Vision: Getting Started</vt:lpstr>
      <vt:lpstr>PowerPoint Presentation</vt:lpstr>
      <vt:lpstr>PowerPoint Presentation</vt:lpstr>
      <vt:lpstr>Basics of Images</vt:lpstr>
      <vt:lpstr>PowerPoint Presentation</vt:lpstr>
      <vt:lpstr>PowerPoint Presentation</vt:lpstr>
      <vt:lpstr>Grayscale Images  </vt:lpstr>
      <vt:lpstr>PowerPoint Presentation</vt:lpstr>
      <vt:lpstr>RGB Images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dc:title>
  <dc:creator>ibm</dc:creator>
  <cp:lastModifiedBy>ibm</cp:lastModifiedBy>
  <cp:revision>32</cp:revision>
  <dcterms:created xsi:type="dcterms:W3CDTF">2023-09-28T13:06:04Z</dcterms:created>
  <dcterms:modified xsi:type="dcterms:W3CDTF">2023-10-24T20:23:57Z</dcterms:modified>
</cp:coreProperties>
</file>